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Dumondi Condensed Heavy" charset="1" panose="00000000000000000000"/>
      <p:regular r:id="rId19"/>
    </p:embeddedFont>
    <p:embeddedFont>
      <p:font typeface="Dumondi Condensed Bold Italics" charset="1" panose="00000000000000000000"/>
      <p:regular r:id="rId20"/>
    </p:embeddedFont>
    <p:embeddedFont>
      <p:font typeface="Canva Sans Bold" charset="1" panose="020B0803030501040103"/>
      <p:regular r:id="rId21"/>
    </p:embeddedFont>
    <p:embeddedFont>
      <p:font typeface="Canva Sans" charset="1" panose="020B0503030501040103"/>
      <p:regular r:id="rId22"/>
    </p:embeddedFont>
    <p:embeddedFont>
      <p:font typeface="Dumondi Condensed Bold" charset="1" panose="00000000000000000000"/>
      <p:regular r:id="rId23"/>
    </p:embeddedFont>
    <p:embeddedFont>
      <p:font typeface="Clear Sans" charset="1" panose="020B0503030202020304"/>
      <p:regular r:id="rId24"/>
    </p:embeddedFont>
    <p:embeddedFont>
      <p:font typeface="Bugaki" charset="1" panose="00000000000000000000"/>
      <p:regular r:id="rId25"/>
    </p:embeddedFont>
    <p:embeddedFont>
      <p:font typeface="Dumondi Condensed"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14" Target="../media/image39.pn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pn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55.png" Type="http://schemas.openxmlformats.org/officeDocument/2006/relationships/image"/><Relationship Id="rId12" Target="../media/image56.png" Type="http://schemas.openxmlformats.org/officeDocument/2006/relationships/image"/><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 Id="rId8" Target="../media/image52.png" Type="http://schemas.openxmlformats.org/officeDocument/2006/relationships/image"/><Relationship Id="rId9" Target="../media/image5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4174321" y="3317260"/>
            <a:ext cx="10242139" cy="3340169"/>
          </a:xfrm>
          <a:prstGeom prst="rect">
            <a:avLst/>
          </a:prstGeom>
        </p:spPr>
        <p:txBody>
          <a:bodyPr anchor="t" rtlCol="false" tIns="0" lIns="0" bIns="0" rIns="0">
            <a:spAutoFit/>
          </a:bodyPr>
          <a:lstStyle/>
          <a:p>
            <a:pPr algn="ctr" marL="0" indent="0" lvl="0">
              <a:lnSpc>
                <a:spcPts val="25758"/>
              </a:lnSpc>
              <a:spcBef>
                <a:spcPct val="0"/>
              </a:spcBef>
            </a:pPr>
            <a:r>
              <a:rPr lang="en-US" b="true" sz="23417">
                <a:solidFill>
                  <a:srgbClr val="05061C"/>
                </a:solidFill>
                <a:latin typeface="Dumondi Condensed Heavy"/>
                <a:ea typeface="Dumondi Condensed Heavy"/>
                <a:cs typeface="Dumondi Condensed Heavy"/>
                <a:sym typeface="Dumondi Condensed Heavy"/>
              </a:rPr>
              <a:t>BIG DATA</a:t>
            </a:r>
          </a:p>
        </p:txBody>
      </p:sp>
      <p:sp>
        <p:nvSpPr>
          <p:cNvPr name="TextBox 3" id="3"/>
          <p:cNvSpPr txBox="true"/>
          <p:nvPr/>
        </p:nvSpPr>
        <p:spPr>
          <a:xfrm rot="0">
            <a:off x="2393545" y="5708925"/>
            <a:ext cx="13803692" cy="1559608"/>
          </a:xfrm>
          <a:prstGeom prst="rect">
            <a:avLst/>
          </a:prstGeom>
        </p:spPr>
        <p:txBody>
          <a:bodyPr anchor="t" rtlCol="false" tIns="0" lIns="0" bIns="0" rIns="0">
            <a:spAutoFit/>
          </a:bodyPr>
          <a:lstStyle/>
          <a:p>
            <a:pPr algn="ctr" marL="0" indent="0" lvl="0">
              <a:lnSpc>
                <a:spcPts val="12021"/>
              </a:lnSpc>
              <a:spcBef>
                <a:spcPct val="0"/>
              </a:spcBef>
            </a:pPr>
            <a:r>
              <a:rPr lang="en-US" b="true" sz="10928" i="true">
                <a:solidFill>
                  <a:srgbClr val="05061C"/>
                </a:solidFill>
                <a:latin typeface="Dumondi Condensed Bold Italics"/>
                <a:ea typeface="Dumondi Condensed Bold Italics"/>
                <a:cs typeface="Dumondi Condensed Bold Italics"/>
                <a:sym typeface="Dumondi Condensed Bold Italics"/>
              </a:rPr>
              <a:t>  y su ecosistema</a:t>
            </a:r>
          </a:p>
        </p:txBody>
      </p:sp>
      <p:sp>
        <p:nvSpPr>
          <p:cNvPr name="Freeform 4" id="4"/>
          <p:cNvSpPr/>
          <p:nvPr/>
        </p:nvSpPr>
        <p:spPr>
          <a:xfrm flipH="false" flipV="false" rot="-137772">
            <a:off x="7983782" y="245268"/>
            <a:ext cx="2320437" cy="1763532"/>
          </a:xfrm>
          <a:custGeom>
            <a:avLst/>
            <a:gdLst/>
            <a:ahLst/>
            <a:cxnLst/>
            <a:rect r="r" b="b" t="t" l="l"/>
            <a:pathLst>
              <a:path h="1763532" w="2320437">
                <a:moveTo>
                  <a:pt x="0" y="0"/>
                </a:moveTo>
                <a:lnTo>
                  <a:pt x="2320436" y="0"/>
                </a:lnTo>
                <a:lnTo>
                  <a:pt x="2320436" y="1763532"/>
                </a:lnTo>
                <a:lnTo>
                  <a:pt x="0" y="1763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248835">
            <a:off x="1590729" y="-877670"/>
            <a:ext cx="3244749" cy="2289023"/>
          </a:xfrm>
          <a:custGeom>
            <a:avLst/>
            <a:gdLst/>
            <a:ahLst/>
            <a:cxnLst/>
            <a:rect r="r" b="b" t="t" l="l"/>
            <a:pathLst>
              <a:path h="2289023" w="3244749">
                <a:moveTo>
                  <a:pt x="0" y="0"/>
                </a:moveTo>
                <a:lnTo>
                  <a:pt x="3244749" y="0"/>
                </a:lnTo>
                <a:lnTo>
                  <a:pt x="3244749" y="2289023"/>
                </a:lnTo>
                <a:lnTo>
                  <a:pt x="0" y="22890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7882916">
            <a:off x="15260428" y="-1317761"/>
            <a:ext cx="1873617" cy="2635522"/>
          </a:xfrm>
          <a:custGeom>
            <a:avLst/>
            <a:gdLst/>
            <a:ahLst/>
            <a:cxnLst/>
            <a:rect r="r" b="b" t="t" l="l"/>
            <a:pathLst>
              <a:path h="2635522" w="1873617">
                <a:moveTo>
                  <a:pt x="0" y="0"/>
                </a:moveTo>
                <a:lnTo>
                  <a:pt x="1873617" y="0"/>
                </a:lnTo>
                <a:lnTo>
                  <a:pt x="1873617" y="2635522"/>
                </a:lnTo>
                <a:lnTo>
                  <a:pt x="0" y="26355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7259300" y="869538"/>
            <a:ext cx="1762476" cy="2370078"/>
          </a:xfrm>
          <a:custGeom>
            <a:avLst/>
            <a:gdLst/>
            <a:ahLst/>
            <a:cxnLst/>
            <a:rect r="r" b="b" t="t" l="l"/>
            <a:pathLst>
              <a:path h="2370078" w="1762476">
                <a:moveTo>
                  <a:pt x="0" y="0"/>
                </a:moveTo>
                <a:lnTo>
                  <a:pt x="1762476" y="0"/>
                </a:lnTo>
                <a:lnTo>
                  <a:pt x="1762476" y="2370078"/>
                </a:lnTo>
                <a:lnTo>
                  <a:pt x="0" y="23700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6599664">
            <a:off x="4625379" y="-1677477"/>
            <a:ext cx="2604665" cy="3354954"/>
          </a:xfrm>
          <a:custGeom>
            <a:avLst/>
            <a:gdLst/>
            <a:ahLst/>
            <a:cxnLst/>
            <a:rect r="r" b="b" t="t" l="l"/>
            <a:pathLst>
              <a:path h="3354954" w="2604665">
                <a:moveTo>
                  <a:pt x="0" y="0"/>
                </a:moveTo>
                <a:lnTo>
                  <a:pt x="2604665" y="0"/>
                </a:lnTo>
                <a:lnTo>
                  <a:pt x="2604665" y="3354954"/>
                </a:lnTo>
                <a:lnTo>
                  <a:pt x="0" y="33549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2323462">
            <a:off x="11864509" y="-1629901"/>
            <a:ext cx="1864849" cy="3195225"/>
          </a:xfrm>
          <a:custGeom>
            <a:avLst/>
            <a:gdLst/>
            <a:ahLst/>
            <a:cxnLst/>
            <a:rect r="r" b="b" t="t" l="l"/>
            <a:pathLst>
              <a:path h="3195225" w="1864849">
                <a:moveTo>
                  <a:pt x="0" y="0"/>
                </a:moveTo>
                <a:lnTo>
                  <a:pt x="1864849" y="0"/>
                </a:lnTo>
                <a:lnTo>
                  <a:pt x="1864849" y="3195225"/>
                </a:lnTo>
                <a:lnTo>
                  <a:pt x="0" y="31952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891562">
            <a:off x="171874" y="3673643"/>
            <a:ext cx="1713652" cy="3261275"/>
          </a:xfrm>
          <a:custGeom>
            <a:avLst/>
            <a:gdLst/>
            <a:ahLst/>
            <a:cxnLst/>
            <a:rect r="r" b="b" t="t" l="l"/>
            <a:pathLst>
              <a:path h="3261275" w="1713652">
                <a:moveTo>
                  <a:pt x="0" y="0"/>
                </a:moveTo>
                <a:lnTo>
                  <a:pt x="1713652" y="0"/>
                </a:lnTo>
                <a:lnTo>
                  <a:pt x="1713652" y="3261275"/>
                </a:lnTo>
                <a:lnTo>
                  <a:pt x="0" y="32612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767621">
            <a:off x="5979882" y="8712120"/>
            <a:ext cx="1348960" cy="1443440"/>
          </a:xfrm>
          <a:custGeom>
            <a:avLst/>
            <a:gdLst/>
            <a:ahLst/>
            <a:cxnLst/>
            <a:rect r="r" b="b" t="t" l="l"/>
            <a:pathLst>
              <a:path h="1443440" w="1348960">
                <a:moveTo>
                  <a:pt x="0" y="0"/>
                </a:moveTo>
                <a:lnTo>
                  <a:pt x="1348960" y="0"/>
                </a:lnTo>
                <a:lnTo>
                  <a:pt x="1348960" y="1443440"/>
                </a:lnTo>
                <a:lnTo>
                  <a:pt x="0" y="144344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5087336" y="8002683"/>
            <a:ext cx="3936411" cy="2555088"/>
          </a:xfrm>
          <a:custGeom>
            <a:avLst/>
            <a:gdLst/>
            <a:ahLst/>
            <a:cxnLst/>
            <a:rect r="r" b="b" t="t" l="l"/>
            <a:pathLst>
              <a:path h="2555088" w="3936411">
                <a:moveTo>
                  <a:pt x="0" y="0"/>
                </a:moveTo>
                <a:lnTo>
                  <a:pt x="3936410" y="0"/>
                </a:lnTo>
                <a:lnTo>
                  <a:pt x="3936410" y="2555088"/>
                </a:lnTo>
                <a:lnTo>
                  <a:pt x="0" y="255508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426402">
            <a:off x="-894040" y="7794813"/>
            <a:ext cx="2888339" cy="2594254"/>
          </a:xfrm>
          <a:custGeom>
            <a:avLst/>
            <a:gdLst/>
            <a:ahLst/>
            <a:cxnLst/>
            <a:rect r="r" b="b" t="t" l="l"/>
            <a:pathLst>
              <a:path h="2594254" w="2888339">
                <a:moveTo>
                  <a:pt x="0" y="0"/>
                </a:moveTo>
                <a:lnTo>
                  <a:pt x="2888339" y="0"/>
                </a:lnTo>
                <a:lnTo>
                  <a:pt x="2888339" y="2594254"/>
                </a:lnTo>
                <a:lnTo>
                  <a:pt x="0" y="259425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1043741">
            <a:off x="8329315" y="8650200"/>
            <a:ext cx="3360285" cy="2413296"/>
          </a:xfrm>
          <a:custGeom>
            <a:avLst/>
            <a:gdLst/>
            <a:ahLst/>
            <a:cxnLst/>
            <a:rect r="r" b="b" t="t" l="l"/>
            <a:pathLst>
              <a:path h="2413296" w="3360285">
                <a:moveTo>
                  <a:pt x="0" y="0"/>
                </a:moveTo>
                <a:lnTo>
                  <a:pt x="3360285" y="0"/>
                </a:lnTo>
                <a:lnTo>
                  <a:pt x="3360285" y="2413295"/>
                </a:lnTo>
                <a:lnTo>
                  <a:pt x="0" y="241329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5" id="15"/>
          <p:cNvSpPr/>
          <p:nvPr/>
        </p:nvSpPr>
        <p:spPr>
          <a:xfrm flipH="false" flipV="false" rot="-929103">
            <a:off x="2472369" y="8651978"/>
            <a:ext cx="2527838" cy="2068231"/>
          </a:xfrm>
          <a:custGeom>
            <a:avLst/>
            <a:gdLst/>
            <a:ahLst/>
            <a:cxnLst/>
            <a:rect r="r" b="b" t="t" l="l"/>
            <a:pathLst>
              <a:path h="2068231" w="2527838">
                <a:moveTo>
                  <a:pt x="0" y="0"/>
                </a:moveTo>
                <a:lnTo>
                  <a:pt x="2527839" y="0"/>
                </a:lnTo>
                <a:lnTo>
                  <a:pt x="2527839" y="2068231"/>
                </a:lnTo>
                <a:lnTo>
                  <a:pt x="0" y="206823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6" id="16"/>
          <p:cNvSpPr/>
          <p:nvPr/>
        </p:nvSpPr>
        <p:spPr>
          <a:xfrm flipH="false" flipV="false" rot="0">
            <a:off x="12560577" y="8352066"/>
            <a:ext cx="1762476" cy="2370078"/>
          </a:xfrm>
          <a:custGeom>
            <a:avLst/>
            <a:gdLst/>
            <a:ahLst/>
            <a:cxnLst/>
            <a:rect r="r" b="b" t="t" l="l"/>
            <a:pathLst>
              <a:path h="2370078" w="1762476">
                <a:moveTo>
                  <a:pt x="0" y="0"/>
                </a:moveTo>
                <a:lnTo>
                  <a:pt x="1762476" y="0"/>
                </a:lnTo>
                <a:lnTo>
                  <a:pt x="1762476" y="2370078"/>
                </a:lnTo>
                <a:lnTo>
                  <a:pt x="0" y="23700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true" flipV="false" rot="-807361">
            <a:off x="16553163" y="3512862"/>
            <a:ext cx="1713652" cy="3261275"/>
          </a:xfrm>
          <a:custGeom>
            <a:avLst/>
            <a:gdLst/>
            <a:ahLst/>
            <a:cxnLst/>
            <a:rect r="r" b="b" t="t" l="l"/>
            <a:pathLst>
              <a:path h="3261275" w="1713652">
                <a:moveTo>
                  <a:pt x="1713652" y="0"/>
                </a:moveTo>
                <a:lnTo>
                  <a:pt x="0" y="0"/>
                </a:lnTo>
                <a:lnTo>
                  <a:pt x="0" y="3261276"/>
                </a:lnTo>
                <a:lnTo>
                  <a:pt x="1713652" y="3261276"/>
                </a:lnTo>
                <a:lnTo>
                  <a:pt x="1713652"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8" id="18"/>
          <p:cNvSpPr txBox="true"/>
          <p:nvPr/>
        </p:nvSpPr>
        <p:spPr>
          <a:xfrm rot="0">
            <a:off x="4522311" y="2879928"/>
            <a:ext cx="9546159" cy="510684"/>
          </a:xfrm>
          <a:prstGeom prst="rect">
            <a:avLst/>
          </a:prstGeom>
        </p:spPr>
        <p:txBody>
          <a:bodyPr anchor="t" rtlCol="false" tIns="0" lIns="0" bIns="0" rIns="0">
            <a:spAutoFit/>
          </a:bodyPr>
          <a:lstStyle/>
          <a:p>
            <a:pPr algn="ctr" marL="0" indent="0" lvl="0">
              <a:lnSpc>
                <a:spcPts val="4131"/>
              </a:lnSpc>
            </a:pPr>
            <a:r>
              <a:rPr lang="en-US" b="true" sz="3106">
                <a:solidFill>
                  <a:srgbClr val="FBFEFE"/>
                </a:solidFill>
                <a:latin typeface="Canva Sans Bold"/>
                <a:ea typeface="Canva Sans Bold"/>
                <a:cs typeface="Canva Sans Bold"/>
                <a:sym typeface="Canva Sans Bold"/>
              </a:rPr>
              <a:t>Introduccion a</a:t>
            </a:r>
          </a:p>
        </p:txBody>
      </p:sp>
      <p:sp>
        <p:nvSpPr>
          <p:cNvPr name="Freeform 19" id="19"/>
          <p:cNvSpPr/>
          <p:nvPr/>
        </p:nvSpPr>
        <p:spPr>
          <a:xfrm flipH="false" flipV="false" rot="-1217368">
            <a:off x="-981827" y="973876"/>
            <a:ext cx="2689340" cy="1789633"/>
          </a:xfrm>
          <a:custGeom>
            <a:avLst/>
            <a:gdLst/>
            <a:ahLst/>
            <a:cxnLst/>
            <a:rect r="r" b="b" t="t" l="l"/>
            <a:pathLst>
              <a:path h="1789633" w="2689340">
                <a:moveTo>
                  <a:pt x="0" y="0"/>
                </a:moveTo>
                <a:lnTo>
                  <a:pt x="2689340" y="0"/>
                </a:lnTo>
                <a:lnTo>
                  <a:pt x="2689340" y="1789634"/>
                </a:lnTo>
                <a:lnTo>
                  <a:pt x="0" y="1789634"/>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615179">
            <a:off x="-2320032" y="-7693505"/>
            <a:ext cx="13993518" cy="13586434"/>
          </a:xfrm>
          <a:custGeom>
            <a:avLst/>
            <a:gdLst/>
            <a:ahLst/>
            <a:cxnLst/>
            <a:rect r="r" b="b" t="t" l="l"/>
            <a:pathLst>
              <a:path h="13586434" w="13993518">
                <a:moveTo>
                  <a:pt x="0" y="0"/>
                </a:moveTo>
                <a:lnTo>
                  <a:pt x="13993518" y="0"/>
                </a:lnTo>
                <a:lnTo>
                  <a:pt x="13993518" y="13586434"/>
                </a:lnTo>
                <a:lnTo>
                  <a:pt x="0" y="13586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615179">
            <a:off x="-2624832" y="-7998305"/>
            <a:ext cx="13993518" cy="13586434"/>
          </a:xfrm>
          <a:custGeom>
            <a:avLst/>
            <a:gdLst/>
            <a:ahLst/>
            <a:cxnLst/>
            <a:rect r="r" b="b" t="t" l="l"/>
            <a:pathLst>
              <a:path h="13586434" w="13993518">
                <a:moveTo>
                  <a:pt x="0" y="0"/>
                </a:moveTo>
                <a:lnTo>
                  <a:pt x="13993518" y="0"/>
                </a:lnTo>
                <a:lnTo>
                  <a:pt x="13993518" y="13586434"/>
                </a:lnTo>
                <a:lnTo>
                  <a:pt x="0" y="13586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398147" y="731577"/>
            <a:ext cx="8069412" cy="1790700"/>
          </a:xfrm>
          <a:prstGeom prst="rect">
            <a:avLst/>
          </a:prstGeom>
        </p:spPr>
        <p:txBody>
          <a:bodyPr anchor="t" rtlCol="false" tIns="0" lIns="0" bIns="0" rIns="0">
            <a:spAutoFit/>
          </a:bodyPr>
          <a:lstStyle/>
          <a:p>
            <a:pPr algn="l" marL="0" indent="0" lvl="0">
              <a:lnSpc>
                <a:spcPts val="14195"/>
              </a:lnSpc>
              <a:spcBef>
                <a:spcPct val="0"/>
              </a:spcBef>
            </a:pPr>
            <a:r>
              <a:rPr lang="en-US" b="true" sz="11829">
                <a:solidFill>
                  <a:srgbClr val="05061C"/>
                </a:solidFill>
                <a:latin typeface="Dumondi Condensed Heavy"/>
                <a:ea typeface="Dumondi Condensed Heavy"/>
                <a:cs typeface="Dumondi Condensed Heavy"/>
                <a:sym typeface="Dumondi Condensed Heavy"/>
              </a:rPr>
              <a:t>Casos de estudio</a:t>
            </a:r>
          </a:p>
        </p:txBody>
      </p:sp>
      <p:sp>
        <p:nvSpPr>
          <p:cNvPr name="TextBox 5" id="5"/>
          <p:cNvSpPr txBox="true"/>
          <p:nvPr/>
        </p:nvSpPr>
        <p:spPr>
          <a:xfrm rot="0">
            <a:off x="1398147" y="5925719"/>
            <a:ext cx="7604493" cy="506362"/>
          </a:xfrm>
          <a:prstGeom prst="rect">
            <a:avLst/>
          </a:prstGeom>
        </p:spPr>
        <p:txBody>
          <a:bodyPr anchor="t" rtlCol="false" tIns="0" lIns="0" bIns="0" rIns="0">
            <a:spAutoFit/>
          </a:bodyPr>
          <a:lstStyle/>
          <a:p>
            <a:pPr algn="l" marL="0" indent="0" lvl="0">
              <a:lnSpc>
                <a:spcPts val="4083"/>
              </a:lnSpc>
              <a:spcBef>
                <a:spcPct val="0"/>
              </a:spcBef>
            </a:pPr>
            <a:r>
              <a:rPr lang="en-US" b="true" sz="3140" spc="166">
                <a:solidFill>
                  <a:srgbClr val="FFFFFF"/>
                </a:solidFill>
                <a:latin typeface="Dumondi Condensed Bold"/>
                <a:ea typeface="Dumondi Condensed Bold"/>
                <a:cs typeface="Dumondi Condensed Bold"/>
                <a:sym typeface="Dumondi Condensed Bold"/>
              </a:rPr>
              <a:t>AMAZON</a:t>
            </a:r>
          </a:p>
        </p:txBody>
      </p:sp>
      <p:sp>
        <p:nvSpPr>
          <p:cNvPr name="TextBox 6" id="6"/>
          <p:cNvSpPr txBox="true"/>
          <p:nvPr/>
        </p:nvSpPr>
        <p:spPr>
          <a:xfrm rot="0">
            <a:off x="1398147" y="6677273"/>
            <a:ext cx="6779315" cy="2735961"/>
          </a:xfrm>
          <a:prstGeom prst="rect">
            <a:avLst/>
          </a:prstGeom>
        </p:spPr>
        <p:txBody>
          <a:bodyPr anchor="t" rtlCol="false" tIns="0" lIns="0" bIns="0" rIns="0">
            <a:spAutoFit/>
          </a:bodyPr>
          <a:lstStyle/>
          <a:p>
            <a:pPr algn="just">
              <a:lnSpc>
                <a:spcPts val="2771"/>
              </a:lnSpc>
            </a:pPr>
            <a:r>
              <a:rPr lang="en-US" sz="2199" b="true">
                <a:solidFill>
                  <a:srgbClr val="05061C"/>
                </a:solidFill>
                <a:latin typeface="Canva Sans Bold"/>
                <a:ea typeface="Canva Sans Bold"/>
                <a:cs typeface="Canva Sans Bold"/>
                <a:sym typeface="Canva Sans Bold"/>
              </a:rPr>
              <a:t>El gigante del e-commerce es otro caso de éxito relacionado al Big Data. </a:t>
            </a:r>
          </a:p>
          <a:p>
            <a:pPr algn="just" marL="0" indent="0" lvl="0">
              <a:lnSpc>
                <a:spcPts val="2771"/>
              </a:lnSpc>
            </a:pPr>
            <a:r>
              <a:rPr lang="en-US" b="true" sz="2199">
                <a:solidFill>
                  <a:srgbClr val="05061C"/>
                </a:solidFill>
                <a:latin typeface="Canva Sans Bold"/>
                <a:ea typeface="Canva Sans Bold"/>
                <a:cs typeface="Canva Sans Bold"/>
                <a:sym typeface="Canva Sans Bold"/>
              </a:rPr>
              <a:t>El 35% de sus ventas anuales provienen de recomendaciones de productos. Cada vez que alguien entra a Amazon, se recopila información acerca de qué buscan, qué compran, qué artículos ponen en el carrito de compras e incluso cuánto tiempo pasan mirando un artículo.</a:t>
            </a:r>
          </a:p>
        </p:txBody>
      </p:sp>
      <p:sp>
        <p:nvSpPr>
          <p:cNvPr name="TextBox 7" id="7"/>
          <p:cNvSpPr txBox="true"/>
          <p:nvPr/>
        </p:nvSpPr>
        <p:spPr>
          <a:xfrm rot="0">
            <a:off x="9467559" y="2830988"/>
            <a:ext cx="7460220" cy="506362"/>
          </a:xfrm>
          <a:prstGeom prst="rect">
            <a:avLst/>
          </a:prstGeom>
        </p:spPr>
        <p:txBody>
          <a:bodyPr anchor="t" rtlCol="false" tIns="0" lIns="0" bIns="0" rIns="0">
            <a:spAutoFit/>
          </a:bodyPr>
          <a:lstStyle/>
          <a:p>
            <a:pPr algn="l" marL="0" indent="0" lvl="0">
              <a:lnSpc>
                <a:spcPts val="4083"/>
              </a:lnSpc>
              <a:spcBef>
                <a:spcPct val="0"/>
              </a:spcBef>
            </a:pPr>
            <a:r>
              <a:rPr lang="en-US" b="true" sz="3140" spc="166">
                <a:solidFill>
                  <a:srgbClr val="FFFFFF"/>
                </a:solidFill>
                <a:latin typeface="Dumondi Condensed Bold"/>
                <a:ea typeface="Dumondi Condensed Bold"/>
                <a:cs typeface="Dumondi Condensed Bold"/>
                <a:sym typeface="Dumondi Condensed Bold"/>
              </a:rPr>
              <a:t>ZARA</a:t>
            </a:r>
          </a:p>
        </p:txBody>
      </p:sp>
      <p:sp>
        <p:nvSpPr>
          <p:cNvPr name="Freeform 8" id="8"/>
          <p:cNvSpPr/>
          <p:nvPr/>
        </p:nvSpPr>
        <p:spPr>
          <a:xfrm flipH="false" flipV="false" rot="10615179">
            <a:off x="7347182" y="3697795"/>
            <a:ext cx="13993518" cy="13586434"/>
          </a:xfrm>
          <a:custGeom>
            <a:avLst/>
            <a:gdLst/>
            <a:ahLst/>
            <a:cxnLst/>
            <a:rect r="r" b="b" t="t" l="l"/>
            <a:pathLst>
              <a:path h="13586434" w="13993518">
                <a:moveTo>
                  <a:pt x="0" y="0"/>
                </a:moveTo>
                <a:lnTo>
                  <a:pt x="13993518" y="0"/>
                </a:lnTo>
                <a:lnTo>
                  <a:pt x="13993518" y="13586434"/>
                </a:lnTo>
                <a:lnTo>
                  <a:pt x="0" y="13586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9467559" y="6581192"/>
            <a:ext cx="7460220" cy="506362"/>
          </a:xfrm>
          <a:prstGeom prst="rect">
            <a:avLst/>
          </a:prstGeom>
        </p:spPr>
        <p:txBody>
          <a:bodyPr anchor="t" rtlCol="false" tIns="0" lIns="0" bIns="0" rIns="0">
            <a:spAutoFit/>
          </a:bodyPr>
          <a:lstStyle/>
          <a:p>
            <a:pPr algn="l" marL="0" indent="0" lvl="0">
              <a:lnSpc>
                <a:spcPts val="4083"/>
              </a:lnSpc>
              <a:spcBef>
                <a:spcPct val="0"/>
              </a:spcBef>
            </a:pPr>
            <a:r>
              <a:rPr lang="en-US" b="true" sz="3140" spc="166">
                <a:solidFill>
                  <a:srgbClr val="FFFFFF"/>
                </a:solidFill>
                <a:latin typeface="Dumondi Condensed Bold"/>
                <a:ea typeface="Dumondi Condensed Bold"/>
                <a:cs typeface="Dumondi Condensed Bold"/>
                <a:sym typeface="Dumondi Condensed Bold"/>
              </a:rPr>
              <a:t>NETFLIX</a:t>
            </a:r>
          </a:p>
        </p:txBody>
      </p:sp>
      <p:sp>
        <p:nvSpPr>
          <p:cNvPr name="TextBox 10" id="10"/>
          <p:cNvSpPr txBox="true"/>
          <p:nvPr/>
        </p:nvSpPr>
        <p:spPr>
          <a:xfrm rot="0">
            <a:off x="9467559" y="3603528"/>
            <a:ext cx="6985907" cy="2393061"/>
          </a:xfrm>
          <a:prstGeom prst="rect">
            <a:avLst/>
          </a:prstGeom>
        </p:spPr>
        <p:txBody>
          <a:bodyPr anchor="t" rtlCol="false" tIns="0" lIns="0" bIns="0" rIns="0">
            <a:spAutoFit/>
          </a:bodyPr>
          <a:lstStyle/>
          <a:p>
            <a:pPr algn="just" marL="0" indent="0" lvl="0">
              <a:lnSpc>
                <a:spcPts val="2771"/>
              </a:lnSpc>
            </a:pPr>
            <a:r>
              <a:rPr lang="en-US" b="true" sz="2199">
                <a:solidFill>
                  <a:srgbClr val="05061C"/>
                </a:solidFill>
                <a:latin typeface="Canva Sans Bold"/>
                <a:ea typeface="Canva Sans Bold"/>
                <a:cs typeface="Canva Sans Bold"/>
                <a:sym typeface="Canva Sans Bold"/>
              </a:rPr>
              <a:t>Se trata de uno de los mayores distribuidores de indumentaria a nivel mundial. ¿Y cuál es su secreto? El poder del análisis de la información. Gracias al Big Data, los equipos de Zara pueden predecir nuevas tendencias y, de esta manera, tomar decisiones con un margen de error muy pequeño.</a:t>
            </a:r>
          </a:p>
        </p:txBody>
      </p:sp>
      <p:sp>
        <p:nvSpPr>
          <p:cNvPr name="TextBox 11" id="11"/>
          <p:cNvSpPr txBox="true"/>
          <p:nvPr/>
        </p:nvSpPr>
        <p:spPr>
          <a:xfrm rot="0">
            <a:off x="9467559" y="7457702"/>
            <a:ext cx="7157924" cy="1707261"/>
          </a:xfrm>
          <a:prstGeom prst="rect">
            <a:avLst/>
          </a:prstGeom>
        </p:spPr>
        <p:txBody>
          <a:bodyPr anchor="t" rtlCol="false" tIns="0" lIns="0" bIns="0" rIns="0">
            <a:spAutoFit/>
          </a:bodyPr>
          <a:lstStyle/>
          <a:p>
            <a:pPr algn="just" marL="0" indent="0" lvl="0">
              <a:lnSpc>
                <a:spcPts val="2771"/>
              </a:lnSpc>
            </a:pPr>
            <a:r>
              <a:rPr lang="en-US" b="true" sz="2199">
                <a:solidFill>
                  <a:srgbClr val="05061C"/>
                </a:solidFill>
                <a:latin typeface="Canva Sans Bold"/>
                <a:ea typeface="Canva Sans Bold"/>
                <a:cs typeface="Canva Sans Bold"/>
                <a:sym typeface="Canva Sans Bold"/>
              </a:rPr>
              <a:t>Los datos de las más de diez horas de series y películas vistas al día son almacenados y monitoreados para comprender los gustos y hábitos de los usuarios. De este modo, Netflix sabe qué tipo de contenido les gustará basados en su historial.</a:t>
            </a:r>
          </a:p>
        </p:txBody>
      </p:sp>
      <p:sp>
        <p:nvSpPr>
          <p:cNvPr name="Freeform 12" id="12"/>
          <p:cNvSpPr/>
          <p:nvPr/>
        </p:nvSpPr>
        <p:spPr>
          <a:xfrm flipH="false" flipV="false" rot="-1775531">
            <a:off x="17113061" y="1508291"/>
            <a:ext cx="1827408" cy="2457395"/>
          </a:xfrm>
          <a:custGeom>
            <a:avLst/>
            <a:gdLst/>
            <a:ahLst/>
            <a:cxnLst/>
            <a:rect r="r" b="b" t="t" l="l"/>
            <a:pathLst>
              <a:path h="2457395" w="1827408">
                <a:moveTo>
                  <a:pt x="0" y="0"/>
                </a:moveTo>
                <a:lnTo>
                  <a:pt x="1827408" y="0"/>
                </a:lnTo>
                <a:lnTo>
                  <a:pt x="1827408" y="2457395"/>
                </a:lnTo>
                <a:lnTo>
                  <a:pt x="0" y="24573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2425329">
            <a:off x="14837965" y="-701232"/>
            <a:ext cx="2016256" cy="3837166"/>
          </a:xfrm>
          <a:custGeom>
            <a:avLst/>
            <a:gdLst/>
            <a:ahLst/>
            <a:cxnLst/>
            <a:rect r="r" b="b" t="t" l="l"/>
            <a:pathLst>
              <a:path h="3837166" w="2016256">
                <a:moveTo>
                  <a:pt x="0" y="0"/>
                </a:moveTo>
                <a:lnTo>
                  <a:pt x="2016257" y="0"/>
                </a:lnTo>
                <a:lnTo>
                  <a:pt x="2016257" y="3837167"/>
                </a:lnTo>
                <a:lnTo>
                  <a:pt x="0" y="38371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398147" y="2830988"/>
            <a:ext cx="7604493" cy="506362"/>
          </a:xfrm>
          <a:prstGeom prst="rect">
            <a:avLst/>
          </a:prstGeom>
        </p:spPr>
        <p:txBody>
          <a:bodyPr anchor="t" rtlCol="false" tIns="0" lIns="0" bIns="0" rIns="0">
            <a:spAutoFit/>
          </a:bodyPr>
          <a:lstStyle/>
          <a:p>
            <a:pPr algn="l" marL="0" indent="0" lvl="0">
              <a:lnSpc>
                <a:spcPts val="4083"/>
              </a:lnSpc>
              <a:spcBef>
                <a:spcPct val="0"/>
              </a:spcBef>
            </a:pPr>
            <a:r>
              <a:rPr lang="en-US" b="true" sz="3140" spc="166">
                <a:solidFill>
                  <a:srgbClr val="FFFFFF"/>
                </a:solidFill>
                <a:latin typeface="Dumondi Condensed Bold"/>
                <a:ea typeface="Dumondi Condensed Bold"/>
                <a:cs typeface="Dumondi Condensed Bold"/>
                <a:sym typeface="Dumondi Condensed Bold"/>
              </a:rPr>
              <a:t>AIRBNB</a:t>
            </a:r>
          </a:p>
        </p:txBody>
      </p:sp>
      <p:sp>
        <p:nvSpPr>
          <p:cNvPr name="TextBox 15" id="15"/>
          <p:cNvSpPr txBox="true"/>
          <p:nvPr/>
        </p:nvSpPr>
        <p:spPr>
          <a:xfrm rot="0">
            <a:off x="1398147" y="3582542"/>
            <a:ext cx="6779315" cy="1707261"/>
          </a:xfrm>
          <a:prstGeom prst="rect">
            <a:avLst/>
          </a:prstGeom>
        </p:spPr>
        <p:txBody>
          <a:bodyPr anchor="t" rtlCol="false" tIns="0" lIns="0" bIns="0" rIns="0">
            <a:spAutoFit/>
          </a:bodyPr>
          <a:lstStyle/>
          <a:p>
            <a:pPr algn="just" marL="0" indent="0" lvl="0">
              <a:lnSpc>
                <a:spcPts val="2771"/>
              </a:lnSpc>
            </a:pPr>
            <a:r>
              <a:rPr lang="en-US" b="true" sz="2199">
                <a:solidFill>
                  <a:srgbClr val="05061C"/>
                </a:solidFill>
                <a:latin typeface="Canva Sans Bold"/>
                <a:ea typeface="Canva Sans Bold"/>
                <a:cs typeface="Canva Sans Bold"/>
                <a:sym typeface="Canva Sans Bold"/>
              </a:rPr>
              <a:t>Crear el vínculo perfecto entre huésped y anfitrión puede resultar complicado, pero el análisis de Big Data ha resultado ser el camino para crear una experiencia de usuario perfecta en Airbnb</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061C"/>
        </a:solidFill>
      </p:bgPr>
    </p:bg>
    <p:spTree>
      <p:nvGrpSpPr>
        <p:cNvPr id="1" name=""/>
        <p:cNvGrpSpPr/>
        <p:nvPr/>
      </p:nvGrpSpPr>
      <p:grpSpPr>
        <a:xfrm>
          <a:off x="0" y="0"/>
          <a:ext cx="0" cy="0"/>
          <a:chOff x="0" y="0"/>
          <a:chExt cx="0" cy="0"/>
        </a:xfrm>
      </p:grpSpPr>
      <p:sp>
        <p:nvSpPr>
          <p:cNvPr name="TextBox 2" id="2"/>
          <p:cNvSpPr txBox="true"/>
          <p:nvPr/>
        </p:nvSpPr>
        <p:spPr>
          <a:xfrm rot="0">
            <a:off x="798624" y="3667377"/>
            <a:ext cx="16690753" cy="1416318"/>
          </a:xfrm>
          <a:prstGeom prst="rect">
            <a:avLst/>
          </a:prstGeom>
        </p:spPr>
        <p:txBody>
          <a:bodyPr anchor="t" rtlCol="false" tIns="0" lIns="0" bIns="0" rIns="0">
            <a:spAutoFit/>
          </a:bodyPr>
          <a:lstStyle/>
          <a:p>
            <a:pPr algn="ctr" marL="0" indent="0" lvl="0">
              <a:lnSpc>
                <a:spcPts val="10432"/>
              </a:lnSpc>
            </a:pPr>
            <a:r>
              <a:rPr lang="en-US" b="true" sz="11464">
                <a:solidFill>
                  <a:srgbClr val="FEFEFE"/>
                </a:solidFill>
                <a:latin typeface="Dumondi Condensed Heavy"/>
                <a:ea typeface="Dumondi Condensed Heavy"/>
                <a:cs typeface="Dumondi Condensed Heavy"/>
                <a:sym typeface="Dumondi Condensed Heavy"/>
              </a:rPr>
              <a:t>ECOSISTEMAS BIGDATA</a:t>
            </a:r>
          </a:p>
        </p:txBody>
      </p:sp>
      <p:sp>
        <p:nvSpPr>
          <p:cNvPr name="TextBox 3" id="3"/>
          <p:cNvSpPr txBox="true"/>
          <p:nvPr/>
        </p:nvSpPr>
        <p:spPr>
          <a:xfrm rot="0">
            <a:off x="1860545" y="5197995"/>
            <a:ext cx="15061431" cy="2092571"/>
          </a:xfrm>
          <a:prstGeom prst="rect">
            <a:avLst/>
          </a:prstGeom>
        </p:spPr>
        <p:txBody>
          <a:bodyPr anchor="t" rtlCol="false" tIns="0" lIns="0" bIns="0" rIns="0">
            <a:spAutoFit/>
          </a:bodyPr>
          <a:lstStyle/>
          <a:p>
            <a:pPr algn="just" marL="0" indent="0" lvl="0">
              <a:lnSpc>
                <a:spcPts val="3305"/>
              </a:lnSpc>
            </a:pPr>
            <a:r>
              <a:rPr lang="en-US" b="true" sz="2485">
                <a:solidFill>
                  <a:srgbClr val="FEFEFE"/>
                </a:solidFill>
                <a:latin typeface="Canva Sans Bold"/>
                <a:ea typeface="Canva Sans Bold"/>
                <a:cs typeface="Canva Sans Bold"/>
                <a:sym typeface="Canva Sans Bold"/>
              </a:rPr>
              <a:t>Los entornos y ecosistemas de soporte Big Data constituyen el marco tecnológico que facilita la gestión, almacenamiento, procesamiento y análisis de grandes volúmenes de datos. Estos entornos están diseñados para manejar la complejidad y escala del Big Data, ofreciendo herramientas y servicios especializados para satisfacer las demandas de las aplicaciones analíticas actuales.</a:t>
            </a:r>
          </a:p>
        </p:txBody>
      </p:sp>
      <p:sp>
        <p:nvSpPr>
          <p:cNvPr name="Freeform 4" id="4"/>
          <p:cNvSpPr/>
          <p:nvPr/>
        </p:nvSpPr>
        <p:spPr>
          <a:xfrm flipH="false" flipV="false" rot="0">
            <a:off x="2833107" y="8297361"/>
            <a:ext cx="2617945" cy="1989639"/>
          </a:xfrm>
          <a:custGeom>
            <a:avLst/>
            <a:gdLst/>
            <a:ahLst/>
            <a:cxnLst/>
            <a:rect r="r" b="b" t="t" l="l"/>
            <a:pathLst>
              <a:path h="1989639" w="2617945">
                <a:moveTo>
                  <a:pt x="0" y="0"/>
                </a:moveTo>
                <a:lnTo>
                  <a:pt x="2617946" y="0"/>
                </a:lnTo>
                <a:lnTo>
                  <a:pt x="2617946" y="1989639"/>
                </a:lnTo>
                <a:lnTo>
                  <a:pt x="0" y="19896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206304" y="-200615"/>
            <a:ext cx="3244749" cy="2289023"/>
          </a:xfrm>
          <a:custGeom>
            <a:avLst/>
            <a:gdLst/>
            <a:ahLst/>
            <a:cxnLst/>
            <a:rect r="r" b="b" t="t" l="l"/>
            <a:pathLst>
              <a:path h="2289023" w="3244749">
                <a:moveTo>
                  <a:pt x="0" y="0"/>
                </a:moveTo>
                <a:lnTo>
                  <a:pt x="3244749" y="0"/>
                </a:lnTo>
                <a:lnTo>
                  <a:pt x="3244749" y="2289023"/>
                </a:lnTo>
                <a:lnTo>
                  <a:pt x="0" y="22890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3484404">
            <a:off x="16113049" y="-652339"/>
            <a:ext cx="2056723" cy="2893088"/>
          </a:xfrm>
          <a:custGeom>
            <a:avLst/>
            <a:gdLst/>
            <a:ahLst/>
            <a:cxnLst/>
            <a:rect r="r" b="b" t="t" l="l"/>
            <a:pathLst>
              <a:path h="2893088" w="2056723">
                <a:moveTo>
                  <a:pt x="0" y="0"/>
                </a:moveTo>
                <a:lnTo>
                  <a:pt x="2056722" y="0"/>
                </a:lnTo>
                <a:lnTo>
                  <a:pt x="2056722" y="2893088"/>
                </a:lnTo>
                <a:lnTo>
                  <a:pt x="0" y="28930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1895" y="-133738"/>
            <a:ext cx="1762476" cy="2370078"/>
          </a:xfrm>
          <a:custGeom>
            <a:avLst/>
            <a:gdLst/>
            <a:ahLst/>
            <a:cxnLst/>
            <a:rect r="r" b="b" t="t" l="l"/>
            <a:pathLst>
              <a:path h="2370078" w="1762476">
                <a:moveTo>
                  <a:pt x="0" y="0"/>
                </a:moveTo>
                <a:lnTo>
                  <a:pt x="1762476" y="0"/>
                </a:lnTo>
                <a:lnTo>
                  <a:pt x="1762476" y="2370078"/>
                </a:lnTo>
                <a:lnTo>
                  <a:pt x="0" y="23700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6599664">
            <a:off x="5888814" y="-1386482"/>
            <a:ext cx="2604665" cy="3354954"/>
          </a:xfrm>
          <a:custGeom>
            <a:avLst/>
            <a:gdLst/>
            <a:ahLst/>
            <a:cxnLst/>
            <a:rect r="r" b="b" t="t" l="l"/>
            <a:pathLst>
              <a:path h="3354954" w="2604665">
                <a:moveTo>
                  <a:pt x="0" y="0"/>
                </a:moveTo>
                <a:lnTo>
                  <a:pt x="2604665" y="0"/>
                </a:lnTo>
                <a:lnTo>
                  <a:pt x="2604665" y="3354955"/>
                </a:lnTo>
                <a:lnTo>
                  <a:pt x="0" y="33549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1035954">
            <a:off x="12915840" y="-1557050"/>
            <a:ext cx="1999490" cy="3425917"/>
          </a:xfrm>
          <a:custGeom>
            <a:avLst/>
            <a:gdLst/>
            <a:ahLst/>
            <a:cxnLst/>
            <a:rect r="r" b="b" t="t" l="l"/>
            <a:pathLst>
              <a:path h="3425917" w="1999490">
                <a:moveTo>
                  <a:pt x="0" y="0"/>
                </a:moveTo>
                <a:lnTo>
                  <a:pt x="1999490" y="0"/>
                </a:lnTo>
                <a:lnTo>
                  <a:pt x="1999490" y="3425917"/>
                </a:lnTo>
                <a:lnTo>
                  <a:pt x="0" y="342591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1791596">
            <a:off x="584944" y="7209817"/>
            <a:ext cx="1784158" cy="3395457"/>
          </a:xfrm>
          <a:custGeom>
            <a:avLst/>
            <a:gdLst/>
            <a:ahLst/>
            <a:cxnLst/>
            <a:rect r="r" b="b" t="t" l="l"/>
            <a:pathLst>
              <a:path h="3395457" w="1784158">
                <a:moveTo>
                  <a:pt x="0" y="0"/>
                </a:moveTo>
                <a:lnTo>
                  <a:pt x="1784159" y="0"/>
                </a:lnTo>
                <a:lnTo>
                  <a:pt x="1784159" y="3395457"/>
                </a:lnTo>
                <a:lnTo>
                  <a:pt x="0" y="339545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767621">
            <a:off x="10150362" y="8548225"/>
            <a:ext cx="1432877" cy="1533234"/>
          </a:xfrm>
          <a:custGeom>
            <a:avLst/>
            <a:gdLst/>
            <a:ahLst/>
            <a:cxnLst/>
            <a:rect r="r" b="b" t="t" l="l"/>
            <a:pathLst>
              <a:path h="1533234" w="1432877">
                <a:moveTo>
                  <a:pt x="0" y="0"/>
                </a:moveTo>
                <a:lnTo>
                  <a:pt x="1432877" y="0"/>
                </a:lnTo>
                <a:lnTo>
                  <a:pt x="1432877" y="1533234"/>
                </a:lnTo>
                <a:lnTo>
                  <a:pt x="0" y="153323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5443815" y="8001312"/>
            <a:ext cx="3936411" cy="2555088"/>
          </a:xfrm>
          <a:custGeom>
            <a:avLst/>
            <a:gdLst/>
            <a:ahLst/>
            <a:cxnLst/>
            <a:rect r="r" b="b" t="t" l="l"/>
            <a:pathLst>
              <a:path h="2555088" w="3936411">
                <a:moveTo>
                  <a:pt x="0" y="0"/>
                </a:moveTo>
                <a:lnTo>
                  <a:pt x="3936410" y="0"/>
                </a:lnTo>
                <a:lnTo>
                  <a:pt x="3936410" y="2555088"/>
                </a:lnTo>
                <a:lnTo>
                  <a:pt x="0" y="255508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9384550" y="-133738"/>
            <a:ext cx="2617945" cy="1989639"/>
          </a:xfrm>
          <a:custGeom>
            <a:avLst/>
            <a:gdLst/>
            <a:ahLst/>
            <a:cxnLst/>
            <a:rect r="r" b="b" t="t" l="l"/>
            <a:pathLst>
              <a:path h="1989639" w="2617945">
                <a:moveTo>
                  <a:pt x="0" y="0"/>
                </a:moveTo>
                <a:lnTo>
                  <a:pt x="2617945" y="0"/>
                </a:lnTo>
                <a:lnTo>
                  <a:pt x="2617945" y="1989639"/>
                </a:lnTo>
                <a:lnTo>
                  <a:pt x="0" y="19896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1200210">
            <a:off x="12528147" y="8574041"/>
            <a:ext cx="1999490" cy="3425917"/>
          </a:xfrm>
          <a:custGeom>
            <a:avLst/>
            <a:gdLst/>
            <a:ahLst/>
            <a:cxnLst/>
            <a:rect r="r" b="b" t="t" l="l"/>
            <a:pathLst>
              <a:path h="3425917" w="1999490">
                <a:moveTo>
                  <a:pt x="0" y="0"/>
                </a:moveTo>
                <a:lnTo>
                  <a:pt x="1999490" y="0"/>
                </a:lnTo>
                <a:lnTo>
                  <a:pt x="1999490" y="3425918"/>
                </a:lnTo>
                <a:lnTo>
                  <a:pt x="0" y="34259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3484404">
            <a:off x="6584638" y="8192544"/>
            <a:ext cx="2056723" cy="2893088"/>
          </a:xfrm>
          <a:custGeom>
            <a:avLst/>
            <a:gdLst/>
            <a:ahLst/>
            <a:cxnLst/>
            <a:rect r="r" b="b" t="t" l="l"/>
            <a:pathLst>
              <a:path h="2893088" w="2056723">
                <a:moveTo>
                  <a:pt x="0" y="0"/>
                </a:moveTo>
                <a:lnTo>
                  <a:pt x="2056722" y="0"/>
                </a:lnTo>
                <a:lnTo>
                  <a:pt x="2056722" y="2893088"/>
                </a:lnTo>
                <a:lnTo>
                  <a:pt x="0" y="28930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3926" y="936212"/>
            <a:ext cx="16935727" cy="8700326"/>
            <a:chOff x="0" y="0"/>
            <a:chExt cx="4460438" cy="2291444"/>
          </a:xfrm>
        </p:grpSpPr>
        <p:sp>
          <p:nvSpPr>
            <p:cNvPr name="Freeform 3" id="3"/>
            <p:cNvSpPr/>
            <p:nvPr/>
          </p:nvSpPr>
          <p:spPr>
            <a:xfrm flipH="false" flipV="false" rot="0">
              <a:off x="0" y="0"/>
              <a:ext cx="4460439" cy="2291444"/>
            </a:xfrm>
            <a:custGeom>
              <a:avLst/>
              <a:gdLst/>
              <a:ahLst/>
              <a:cxnLst/>
              <a:rect r="r" b="b" t="t" l="l"/>
              <a:pathLst>
                <a:path h="2291444" w="4460439">
                  <a:moveTo>
                    <a:pt x="12800" y="0"/>
                  </a:moveTo>
                  <a:lnTo>
                    <a:pt x="4447639" y="0"/>
                  </a:lnTo>
                  <a:cubicBezTo>
                    <a:pt x="4451033" y="0"/>
                    <a:pt x="4454289" y="1349"/>
                    <a:pt x="4456690" y="3749"/>
                  </a:cubicBezTo>
                  <a:cubicBezTo>
                    <a:pt x="4459090" y="6149"/>
                    <a:pt x="4460439" y="9405"/>
                    <a:pt x="4460439" y="12800"/>
                  </a:cubicBezTo>
                  <a:lnTo>
                    <a:pt x="4460439" y="2278644"/>
                  </a:lnTo>
                  <a:cubicBezTo>
                    <a:pt x="4460439" y="2282039"/>
                    <a:pt x="4459090" y="2285294"/>
                    <a:pt x="4456690" y="2287695"/>
                  </a:cubicBezTo>
                  <a:cubicBezTo>
                    <a:pt x="4454289" y="2290095"/>
                    <a:pt x="4451033" y="2291444"/>
                    <a:pt x="4447639" y="2291444"/>
                  </a:cubicBezTo>
                  <a:lnTo>
                    <a:pt x="12800" y="2291444"/>
                  </a:lnTo>
                  <a:cubicBezTo>
                    <a:pt x="9405" y="2291444"/>
                    <a:pt x="6149" y="2290095"/>
                    <a:pt x="3749" y="2287695"/>
                  </a:cubicBezTo>
                  <a:cubicBezTo>
                    <a:pt x="1349" y="2285294"/>
                    <a:pt x="0" y="2282039"/>
                    <a:pt x="0" y="2278644"/>
                  </a:cubicBezTo>
                  <a:lnTo>
                    <a:pt x="0" y="12800"/>
                  </a:lnTo>
                  <a:cubicBezTo>
                    <a:pt x="0" y="9405"/>
                    <a:pt x="1349" y="6149"/>
                    <a:pt x="3749" y="3749"/>
                  </a:cubicBezTo>
                  <a:cubicBezTo>
                    <a:pt x="6149" y="1349"/>
                    <a:pt x="9405" y="0"/>
                    <a:pt x="12800" y="0"/>
                  </a:cubicBezTo>
                  <a:close/>
                </a:path>
              </a:pathLst>
            </a:custGeom>
            <a:solidFill>
              <a:srgbClr val="05061C"/>
            </a:solidFill>
          </p:spPr>
        </p:sp>
        <p:sp>
          <p:nvSpPr>
            <p:cNvPr name="TextBox 4" id="4"/>
            <p:cNvSpPr txBox="true"/>
            <p:nvPr/>
          </p:nvSpPr>
          <p:spPr>
            <a:xfrm>
              <a:off x="0" y="-28575"/>
              <a:ext cx="4460438" cy="2320019"/>
            </a:xfrm>
            <a:prstGeom prst="rect">
              <a:avLst/>
            </a:prstGeom>
          </p:spPr>
          <p:txBody>
            <a:bodyPr anchor="ctr" rtlCol="false" tIns="50800" lIns="50800" bIns="50800" rIns="50800"/>
            <a:lstStyle/>
            <a:p>
              <a:pPr algn="just">
                <a:lnSpc>
                  <a:spcPts val="2859"/>
                </a:lnSpc>
              </a:pPr>
            </a:p>
          </p:txBody>
        </p:sp>
      </p:grpSp>
      <p:sp>
        <p:nvSpPr>
          <p:cNvPr name="Freeform 5" id="5"/>
          <p:cNvSpPr/>
          <p:nvPr/>
        </p:nvSpPr>
        <p:spPr>
          <a:xfrm flipH="false" flipV="false" rot="0">
            <a:off x="14444938" y="8609065"/>
            <a:ext cx="1816848" cy="2443194"/>
          </a:xfrm>
          <a:custGeom>
            <a:avLst/>
            <a:gdLst/>
            <a:ahLst/>
            <a:cxnLst/>
            <a:rect r="r" b="b" t="t" l="l"/>
            <a:pathLst>
              <a:path h="2443194" w="1816848">
                <a:moveTo>
                  <a:pt x="0" y="0"/>
                </a:moveTo>
                <a:lnTo>
                  <a:pt x="1816848" y="0"/>
                </a:lnTo>
                <a:lnTo>
                  <a:pt x="1816848" y="2443194"/>
                </a:lnTo>
                <a:lnTo>
                  <a:pt x="0" y="2443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965901" y="936212"/>
            <a:ext cx="6644198" cy="6885179"/>
          </a:xfrm>
          <a:custGeom>
            <a:avLst/>
            <a:gdLst/>
            <a:ahLst/>
            <a:cxnLst/>
            <a:rect r="r" b="b" t="t" l="l"/>
            <a:pathLst>
              <a:path h="6885179" w="6644198">
                <a:moveTo>
                  <a:pt x="0" y="0"/>
                </a:moveTo>
                <a:lnTo>
                  <a:pt x="6644198" y="0"/>
                </a:lnTo>
                <a:lnTo>
                  <a:pt x="6644198" y="6885179"/>
                </a:lnTo>
                <a:lnTo>
                  <a:pt x="0" y="6885179"/>
                </a:lnTo>
                <a:lnTo>
                  <a:pt x="0" y="0"/>
                </a:lnTo>
                <a:close/>
              </a:path>
            </a:pathLst>
          </a:custGeom>
          <a:blipFill>
            <a:blip r:embed="rId4"/>
            <a:stretch>
              <a:fillRect l="0" t="0" r="0" b="0"/>
            </a:stretch>
          </a:blipFill>
        </p:spPr>
      </p:sp>
      <p:sp>
        <p:nvSpPr>
          <p:cNvPr name="TextBox 7" id="7"/>
          <p:cNvSpPr txBox="true"/>
          <p:nvPr/>
        </p:nvSpPr>
        <p:spPr>
          <a:xfrm rot="0">
            <a:off x="1028700" y="2711351"/>
            <a:ext cx="6197164" cy="6230620"/>
          </a:xfrm>
          <a:prstGeom prst="rect">
            <a:avLst/>
          </a:prstGeom>
        </p:spPr>
        <p:txBody>
          <a:bodyPr anchor="t" rtlCol="false" tIns="0" lIns="0" bIns="0" rIns="0">
            <a:spAutoFit/>
          </a:bodyPr>
          <a:lstStyle/>
          <a:p>
            <a:pPr algn="just">
              <a:lnSpc>
                <a:spcPts val="3079"/>
              </a:lnSpc>
            </a:pPr>
            <a:r>
              <a:rPr lang="en-US" sz="2199">
                <a:solidFill>
                  <a:srgbClr val="FFFFFF"/>
                </a:solidFill>
                <a:latin typeface="Canva Sans"/>
                <a:ea typeface="Canva Sans"/>
                <a:cs typeface="Canva Sans"/>
                <a:sym typeface="Canva Sans"/>
              </a:rPr>
              <a:t>Suelen basarse en infraestructuras escalables y distribuidas, como clústers de servidores, equipos en la nube o sistemas de almacenamiento distribuido. Estas permiten almacenar grandes volúmenes de datos de manera eficiente y rentable, a la vez que se adaptan a las necesidades de los servicios que prestan.</a:t>
            </a:r>
          </a:p>
          <a:p>
            <a:pPr algn="just">
              <a:lnSpc>
                <a:spcPts val="3079"/>
              </a:lnSpc>
            </a:pPr>
          </a:p>
          <a:p>
            <a:pPr algn="just">
              <a:lnSpc>
                <a:spcPts val="3079"/>
              </a:lnSpc>
            </a:pPr>
          </a:p>
          <a:p>
            <a:pPr algn="just">
              <a:lnSpc>
                <a:spcPts val="3079"/>
              </a:lnSpc>
            </a:pPr>
            <a:r>
              <a:rPr lang="en-US" sz="2199">
                <a:solidFill>
                  <a:srgbClr val="FFFFFF"/>
                </a:solidFill>
                <a:latin typeface="Canva Sans"/>
                <a:ea typeface="Canva Sans"/>
                <a:cs typeface="Canva Sans"/>
                <a:sym typeface="Canva Sans"/>
              </a:rPr>
              <a:t>Los frameworks de procesamiento, como Apache Hadoop y Apache Spark, son fundamentales. Ofrecen capacidades de procesamiento distribuido que permiten realizar operaciones complejas de manera paralela y eficiente.</a:t>
            </a:r>
          </a:p>
        </p:txBody>
      </p:sp>
      <p:sp>
        <p:nvSpPr>
          <p:cNvPr name="TextBox 8" id="8"/>
          <p:cNvSpPr txBox="true"/>
          <p:nvPr/>
        </p:nvSpPr>
        <p:spPr>
          <a:xfrm rot="0">
            <a:off x="8300676" y="2711351"/>
            <a:ext cx="6514785" cy="5449570"/>
          </a:xfrm>
          <a:prstGeom prst="rect">
            <a:avLst/>
          </a:prstGeom>
        </p:spPr>
        <p:txBody>
          <a:bodyPr anchor="t" rtlCol="false" tIns="0" lIns="0" bIns="0" rIns="0">
            <a:spAutoFit/>
          </a:bodyPr>
          <a:lstStyle/>
          <a:p>
            <a:pPr algn="just">
              <a:lnSpc>
                <a:spcPts val="3079"/>
              </a:lnSpc>
            </a:pPr>
            <a:r>
              <a:rPr lang="en-US" sz="2199">
                <a:solidFill>
                  <a:srgbClr val="FFFFFF"/>
                </a:solidFill>
                <a:latin typeface="Canva Sans"/>
                <a:ea typeface="Canva Sans"/>
                <a:cs typeface="Canva Sans"/>
                <a:sym typeface="Canva Sans"/>
              </a:rPr>
              <a:t>A diferencia de las bases de datos tradicionales, las bases de datos NoSQL están optimizadas para el almacenamiento y recuperación de datos no estructurados o semiestructurados, lo que las hace ideales para trabajar con Big Data. Ejemplos populares incluyen MongoDB, Cassandra y Redis.</a:t>
            </a:r>
          </a:p>
          <a:p>
            <a:pPr algn="just">
              <a:lnSpc>
                <a:spcPts val="3079"/>
              </a:lnSpc>
            </a:pPr>
          </a:p>
          <a:p>
            <a:pPr algn="just">
              <a:lnSpc>
                <a:spcPts val="3079"/>
              </a:lnSpc>
            </a:pPr>
          </a:p>
          <a:p>
            <a:pPr algn="just">
              <a:lnSpc>
                <a:spcPts val="3079"/>
              </a:lnSpc>
            </a:pPr>
          </a:p>
          <a:p>
            <a:pPr algn="just">
              <a:lnSpc>
                <a:spcPts val="3079"/>
              </a:lnSpc>
            </a:pPr>
            <a:r>
              <a:rPr lang="en-US" sz="2199">
                <a:solidFill>
                  <a:srgbClr val="FFFFFF"/>
                </a:solidFill>
                <a:latin typeface="Canva Sans"/>
                <a:ea typeface="Canva Sans"/>
                <a:cs typeface="Canva Sans"/>
                <a:sym typeface="Canva Sans"/>
              </a:rPr>
              <a:t>Estas permiten a los usuarios explorar patrones, tendencias y relaciones dentro de los conjuntos de datos, brindando insights valiosos para la toma de decisiones empresariales.</a:t>
            </a:r>
          </a:p>
        </p:txBody>
      </p:sp>
      <p:sp>
        <p:nvSpPr>
          <p:cNvPr name="TextBox 9" id="9"/>
          <p:cNvSpPr txBox="true"/>
          <p:nvPr/>
        </p:nvSpPr>
        <p:spPr>
          <a:xfrm rot="0">
            <a:off x="4414637" y="1177807"/>
            <a:ext cx="6113413" cy="801371"/>
          </a:xfrm>
          <a:prstGeom prst="rect">
            <a:avLst/>
          </a:prstGeom>
        </p:spPr>
        <p:txBody>
          <a:bodyPr anchor="t" rtlCol="false" tIns="0" lIns="0" bIns="0" rIns="0">
            <a:spAutoFit/>
          </a:bodyPr>
          <a:lstStyle/>
          <a:p>
            <a:pPr algn="ctr">
              <a:lnSpc>
                <a:spcPts val="5719"/>
              </a:lnSpc>
              <a:spcBef>
                <a:spcPct val="0"/>
              </a:spcBef>
            </a:pPr>
            <a:r>
              <a:rPr lang="en-US" sz="4399">
                <a:solidFill>
                  <a:srgbClr val="BEA1F7"/>
                </a:solidFill>
                <a:latin typeface="Bugaki"/>
                <a:ea typeface="Bugaki"/>
                <a:cs typeface="Bugaki"/>
                <a:sym typeface="Bugaki"/>
              </a:rPr>
              <a:t>Componentes clave:</a:t>
            </a:r>
          </a:p>
        </p:txBody>
      </p:sp>
      <p:sp>
        <p:nvSpPr>
          <p:cNvPr name="TextBox 10" id="10"/>
          <p:cNvSpPr txBox="true"/>
          <p:nvPr/>
        </p:nvSpPr>
        <p:spPr>
          <a:xfrm rot="0">
            <a:off x="1028700" y="2348766"/>
            <a:ext cx="4153495" cy="400685"/>
          </a:xfrm>
          <a:prstGeom prst="rect">
            <a:avLst/>
          </a:prstGeom>
        </p:spPr>
        <p:txBody>
          <a:bodyPr anchor="t" rtlCol="false" tIns="0" lIns="0" bIns="0" rIns="0">
            <a:spAutoFit/>
          </a:bodyPr>
          <a:lstStyle/>
          <a:p>
            <a:pPr algn="ctr">
              <a:lnSpc>
                <a:spcPts val="2859"/>
              </a:lnSpc>
              <a:spcBef>
                <a:spcPct val="0"/>
              </a:spcBef>
            </a:pPr>
            <a:r>
              <a:rPr lang="en-US" sz="2199">
                <a:solidFill>
                  <a:srgbClr val="BEA1F7"/>
                </a:solidFill>
                <a:latin typeface="Bugaki"/>
                <a:ea typeface="Bugaki"/>
                <a:cs typeface="Bugaki"/>
                <a:sym typeface="Bugaki"/>
              </a:rPr>
              <a:t>I</a:t>
            </a:r>
            <a:r>
              <a:rPr lang="en-US" sz="2199">
                <a:solidFill>
                  <a:srgbClr val="BEA1F7"/>
                </a:solidFill>
                <a:latin typeface="Bugaki"/>
                <a:ea typeface="Bugaki"/>
                <a:cs typeface="Bugaki"/>
                <a:sym typeface="Bugaki"/>
              </a:rPr>
              <a:t>nfraestructura escalable:</a:t>
            </a:r>
          </a:p>
        </p:txBody>
      </p:sp>
      <p:sp>
        <p:nvSpPr>
          <p:cNvPr name="TextBox 11" id="11"/>
          <p:cNvSpPr txBox="true"/>
          <p:nvPr/>
        </p:nvSpPr>
        <p:spPr>
          <a:xfrm rot="0">
            <a:off x="1028700" y="6196283"/>
            <a:ext cx="4932313" cy="400685"/>
          </a:xfrm>
          <a:prstGeom prst="rect">
            <a:avLst/>
          </a:prstGeom>
        </p:spPr>
        <p:txBody>
          <a:bodyPr anchor="t" rtlCol="false" tIns="0" lIns="0" bIns="0" rIns="0">
            <a:spAutoFit/>
          </a:bodyPr>
          <a:lstStyle/>
          <a:p>
            <a:pPr algn="ctr">
              <a:lnSpc>
                <a:spcPts val="2859"/>
              </a:lnSpc>
              <a:spcBef>
                <a:spcPct val="0"/>
              </a:spcBef>
            </a:pPr>
            <a:r>
              <a:rPr lang="en-US" sz="2199">
                <a:solidFill>
                  <a:srgbClr val="BEA1F7"/>
                </a:solidFill>
                <a:latin typeface="Bugaki"/>
                <a:ea typeface="Bugaki"/>
                <a:cs typeface="Bugaki"/>
                <a:sym typeface="Bugaki"/>
              </a:rPr>
              <a:t>F</a:t>
            </a:r>
            <a:r>
              <a:rPr lang="en-US" sz="2199">
                <a:solidFill>
                  <a:srgbClr val="BEA1F7"/>
                </a:solidFill>
                <a:latin typeface="Bugaki"/>
                <a:ea typeface="Bugaki"/>
                <a:cs typeface="Bugaki"/>
                <a:sym typeface="Bugaki"/>
              </a:rPr>
              <a:t>rameworks de procesamiento:</a:t>
            </a:r>
          </a:p>
        </p:txBody>
      </p:sp>
      <p:sp>
        <p:nvSpPr>
          <p:cNvPr name="TextBox 12" id="12"/>
          <p:cNvSpPr txBox="true"/>
          <p:nvPr/>
        </p:nvSpPr>
        <p:spPr>
          <a:xfrm rot="0">
            <a:off x="8300676" y="2348766"/>
            <a:ext cx="6205240" cy="400685"/>
          </a:xfrm>
          <a:prstGeom prst="rect">
            <a:avLst/>
          </a:prstGeom>
        </p:spPr>
        <p:txBody>
          <a:bodyPr anchor="t" rtlCol="false" tIns="0" lIns="0" bIns="0" rIns="0">
            <a:spAutoFit/>
          </a:bodyPr>
          <a:lstStyle/>
          <a:p>
            <a:pPr algn="ctr">
              <a:lnSpc>
                <a:spcPts val="2859"/>
              </a:lnSpc>
              <a:spcBef>
                <a:spcPct val="0"/>
              </a:spcBef>
            </a:pPr>
            <a:r>
              <a:rPr lang="en-US" sz="2199">
                <a:solidFill>
                  <a:srgbClr val="BEA1F7"/>
                </a:solidFill>
                <a:latin typeface="Bugaki"/>
                <a:ea typeface="Bugaki"/>
                <a:cs typeface="Bugaki"/>
                <a:sym typeface="Bugaki"/>
              </a:rPr>
              <a:t>B</a:t>
            </a:r>
            <a:r>
              <a:rPr lang="en-US" sz="2199">
                <a:solidFill>
                  <a:srgbClr val="BEA1F7"/>
                </a:solidFill>
                <a:latin typeface="Bugaki"/>
                <a:ea typeface="Bugaki"/>
                <a:cs typeface="Bugaki"/>
                <a:sym typeface="Bugaki"/>
              </a:rPr>
              <a:t>ases de datos no relacionales (NoSQL):</a:t>
            </a:r>
          </a:p>
        </p:txBody>
      </p:sp>
      <p:sp>
        <p:nvSpPr>
          <p:cNvPr name="TextBox 13" id="13"/>
          <p:cNvSpPr txBox="true"/>
          <p:nvPr/>
        </p:nvSpPr>
        <p:spPr>
          <a:xfrm rot="0">
            <a:off x="8300676" y="6196283"/>
            <a:ext cx="6596360" cy="400685"/>
          </a:xfrm>
          <a:prstGeom prst="rect">
            <a:avLst/>
          </a:prstGeom>
        </p:spPr>
        <p:txBody>
          <a:bodyPr anchor="t" rtlCol="false" tIns="0" lIns="0" bIns="0" rIns="0">
            <a:spAutoFit/>
          </a:bodyPr>
          <a:lstStyle/>
          <a:p>
            <a:pPr algn="ctr">
              <a:lnSpc>
                <a:spcPts val="2859"/>
              </a:lnSpc>
              <a:spcBef>
                <a:spcPct val="0"/>
              </a:spcBef>
            </a:pPr>
            <a:r>
              <a:rPr lang="en-US" sz="2199">
                <a:solidFill>
                  <a:srgbClr val="BEA1F7"/>
                </a:solidFill>
                <a:latin typeface="Bugaki"/>
                <a:ea typeface="Bugaki"/>
                <a:cs typeface="Bugaki"/>
                <a:sym typeface="Bugaki"/>
              </a:rPr>
              <a:t>Herr</a:t>
            </a:r>
            <a:r>
              <a:rPr lang="en-US" sz="2199">
                <a:solidFill>
                  <a:srgbClr val="BEA1F7"/>
                </a:solidFill>
                <a:latin typeface="Bugaki"/>
                <a:ea typeface="Bugaki"/>
                <a:cs typeface="Bugaki"/>
                <a:sym typeface="Bugaki"/>
              </a:rPr>
              <a:t>amientas de análisis y visualización: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061C"/>
        </a:solidFill>
      </p:bgPr>
    </p:bg>
    <p:spTree>
      <p:nvGrpSpPr>
        <p:cNvPr id="1" name=""/>
        <p:cNvGrpSpPr/>
        <p:nvPr/>
      </p:nvGrpSpPr>
      <p:grpSpPr>
        <a:xfrm>
          <a:off x="0" y="0"/>
          <a:ext cx="0" cy="0"/>
          <a:chOff x="0" y="0"/>
          <a:chExt cx="0" cy="0"/>
        </a:xfrm>
      </p:grpSpPr>
      <p:sp>
        <p:nvSpPr>
          <p:cNvPr name="TextBox 2" id="2"/>
          <p:cNvSpPr txBox="true"/>
          <p:nvPr/>
        </p:nvSpPr>
        <p:spPr>
          <a:xfrm rot="0">
            <a:off x="826267" y="4085443"/>
            <a:ext cx="16635465" cy="2471285"/>
          </a:xfrm>
          <a:prstGeom prst="rect">
            <a:avLst/>
          </a:prstGeom>
        </p:spPr>
        <p:txBody>
          <a:bodyPr anchor="t" rtlCol="false" tIns="0" lIns="0" bIns="0" rIns="0">
            <a:spAutoFit/>
          </a:bodyPr>
          <a:lstStyle/>
          <a:p>
            <a:pPr algn="ctr" marL="0" indent="0" lvl="0">
              <a:lnSpc>
                <a:spcPts val="18127"/>
              </a:lnSpc>
            </a:pPr>
            <a:r>
              <a:rPr lang="en-US" b="true" sz="19920">
                <a:solidFill>
                  <a:srgbClr val="FEFEFE"/>
                </a:solidFill>
                <a:latin typeface="Dumondi Condensed Bold"/>
                <a:ea typeface="Dumondi Condensed Bold"/>
                <a:cs typeface="Dumondi Condensed Bold"/>
                <a:sym typeface="Dumondi Condensed Bold"/>
              </a:rPr>
              <a:t>MUCHAS GRACIAS</a:t>
            </a:r>
          </a:p>
        </p:txBody>
      </p:sp>
      <p:sp>
        <p:nvSpPr>
          <p:cNvPr name="Freeform 3" id="3"/>
          <p:cNvSpPr/>
          <p:nvPr/>
        </p:nvSpPr>
        <p:spPr>
          <a:xfrm flipH="false" flipV="false" rot="0">
            <a:off x="2833107" y="8297361"/>
            <a:ext cx="2617945" cy="1989639"/>
          </a:xfrm>
          <a:custGeom>
            <a:avLst/>
            <a:gdLst/>
            <a:ahLst/>
            <a:cxnLst/>
            <a:rect r="r" b="b" t="t" l="l"/>
            <a:pathLst>
              <a:path h="1989639" w="2617945">
                <a:moveTo>
                  <a:pt x="0" y="0"/>
                </a:moveTo>
                <a:lnTo>
                  <a:pt x="2617946" y="0"/>
                </a:lnTo>
                <a:lnTo>
                  <a:pt x="2617946" y="1989639"/>
                </a:lnTo>
                <a:lnTo>
                  <a:pt x="0" y="19896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06304" y="-200615"/>
            <a:ext cx="3244749" cy="2289023"/>
          </a:xfrm>
          <a:custGeom>
            <a:avLst/>
            <a:gdLst/>
            <a:ahLst/>
            <a:cxnLst/>
            <a:rect r="r" b="b" t="t" l="l"/>
            <a:pathLst>
              <a:path h="2289023" w="3244749">
                <a:moveTo>
                  <a:pt x="0" y="0"/>
                </a:moveTo>
                <a:lnTo>
                  <a:pt x="3244749" y="0"/>
                </a:lnTo>
                <a:lnTo>
                  <a:pt x="3244749" y="2289023"/>
                </a:lnTo>
                <a:lnTo>
                  <a:pt x="0" y="22890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484404">
            <a:off x="16113049" y="-652339"/>
            <a:ext cx="2056723" cy="2893088"/>
          </a:xfrm>
          <a:custGeom>
            <a:avLst/>
            <a:gdLst/>
            <a:ahLst/>
            <a:cxnLst/>
            <a:rect r="r" b="b" t="t" l="l"/>
            <a:pathLst>
              <a:path h="2893088" w="2056723">
                <a:moveTo>
                  <a:pt x="0" y="0"/>
                </a:moveTo>
                <a:lnTo>
                  <a:pt x="2056722" y="0"/>
                </a:lnTo>
                <a:lnTo>
                  <a:pt x="2056722" y="2893088"/>
                </a:lnTo>
                <a:lnTo>
                  <a:pt x="0" y="28930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1895" y="-133738"/>
            <a:ext cx="1762476" cy="2370078"/>
          </a:xfrm>
          <a:custGeom>
            <a:avLst/>
            <a:gdLst/>
            <a:ahLst/>
            <a:cxnLst/>
            <a:rect r="r" b="b" t="t" l="l"/>
            <a:pathLst>
              <a:path h="2370078" w="1762476">
                <a:moveTo>
                  <a:pt x="0" y="0"/>
                </a:moveTo>
                <a:lnTo>
                  <a:pt x="1762476" y="0"/>
                </a:lnTo>
                <a:lnTo>
                  <a:pt x="1762476" y="2370078"/>
                </a:lnTo>
                <a:lnTo>
                  <a:pt x="0" y="23700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6599664">
            <a:off x="5888814" y="-1386482"/>
            <a:ext cx="2604665" cy="3354954"/>
          </a:xfrm>
          <a:custGeom>
            <a:avLst/>
            <a:gdLst/>
            <a:ahLst/>
            <a:cxnLst/>
            <a:rect r="r" b="b" t="t" l="l"/>
            <a:pathLst>
              <a:path h="3354954" w="2604665">
                <a:moveTo>
                  <a:pt x="0" y="0"/>
                </a:moveTo>
                <a:lnTo>
                  <a:pt x="2604665" y="0"/>
                </a:lnTo>
                <a:lnTo>
                  <a:pt x="2604665" y="3354955"/>
                </a:lnTo>
                <a:lnTo>
                  <a:pt x="0" y="33549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1035954">
            <a:off x="12915840" y="-1557050"/>
            <a:ext cx="1999490" cy="3425917"/>
          </a:xfrm>
          <a:custGeom>
            <a:avLst/>
            <a:gdLst/>
            <a:ahLst/>
            <a:cxnLst/>
            <a:rect r="r" b="b" t="t" l="l"/>
            <a:pathLst>
              <a:path h="3425917" w="1999490">
                <a:moveTo>
                  <a:pt x="0" y="0"/>
                </a:moveTo>
                <a:lnTo>
                  <a:pt x="1999490" y="0"/>
                </a:lnTo>
                <a:lnTo>
                  <a:pt x="1999490" y="3425917"/>
                </a:lnTo>
                <a:lnTo>
                  <a:pt x="0" y="342591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791596">
            <a:off x="584944" y="7209817"/>
            <a:ext cx="1784158" cy="3395457"/>
          </a:xfrm>
          <a:custGeom>
            <a:avLst/>
            <a:gdLst/>
            <a:ahLst/>
            <a:cxnLst/>
            <a:rect r="r" b="b" t="t" l="l"/>
            <a:pathLst>
              <a:path h="3395457" w="1784158">
                <a:moveTo>
                  <a:pt x="0" y="0"/>
                </a:moveTo>
                <a:lnTo>
                  <a:pt x="1784159" y="0"/>
                </a:lnTo>
                <a:lnTo>
                  <a:pt x="1784159" y="3395457"/>
                </a:lnTo>
                <a:lnTo>
                  <a:pt x="0" y="339545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767621">
            <a:off x="10150362" y="8548225"/>
            <a:ext cx="1432877" cy="1533234"/>
          </a:xfrm>
          <a:custGeom>
            <a:avLst/>
            <a:gdLst/>
            <a:ahLst/>
            <a:cxnLst/>
            <a:rect r="r" b="b" t="t" l="l"/>
            <a:pathLst>
              <a:path h="1533234" w="1432877">
                <a:moveTo>
                  <a:pt x="0" y="0"/>
                </a:moveTo>
                <a:lnTo>
                  <a:pt x="1432877" y="0"/>
                </a:lnTo>
                <a:lnTo>
                  <a:pt x="1432877" y="1533234"/>
                </a:lnTo>
                <a:lnTo>
                  <a:pt x="0" y="153323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15443815" y="8001312"/>
            <a:ext cx="3936411" cy="2555088"/>
          </a:xfrm>
          <a:custGeom>
            <a:avLst/>
            <a:gdLst/>
            <a:ahLst/>
            <a:cxnLst/>
            <a:rect r="r" b="b" t="t" l="l"/>
            <a:pathLst>
              <a:path h="2555088" w="3936411">
                <a:moveTo>
                  <a:pt x="0" y="0"/>
                </a:moveTo>
                <a:lnTo>
                  <a:pt x="3936410" y="0"/>
                </a:lnTo>
                <a:lnTo>
                  <a:pt x="3936410" y="2555088"/>
                </a:lnTo>
                <a:lnTo>
                  <a:pt x="0" y="255508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9384550" y="-133738"/>
            <a:ext cx="2617945" cy="1989639"/>
          </a:xfrm>
          <a:custGeom>
            <a:avLst/>
            <a:gdLst/>
            <a:ahLst/>
            <a:cxnLst/>
            <a:rect r="r" b="b" t="t" l="l"/>
            <a:pathLst>
              <a:path h="1989639" w="2617945">
                <a:moveTo>
                  <a:pt x="0" y="0"/>
                </a:moveTo>
                <a:lnTo>
                  <a:pt x="2617945" y="0"/>
                </a:lnTo>
                <a:lnTo>
                  <a:pt x="2617945" y="1989639"/>
                </a:lnTo>
                <a:lnTo>
                  <a:pt x="0" y="19896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1200210">
            <a:off x="12528147" y="8574041"/>
            <a:ext cx="1999490" cy="3425917"/>
          </a:xfrm>
          <a:custGeom>
            <a:avLst/>
            <a:gdLst/>
            <a:ahLst/>
            <a:cxnLst/>
            <a:rect r="r" b="b" t="t" l="l"/>
            <a:pathLst>
              <a:path h="3425917" w="1999490">
                <a:moveTo>
                  <a:pt x="0" y="0"/>
                </a:moveTo>
                <a:lnTo>
                  <a:pt x="1999490" y="0"/>
                </a:lnTo>
                <a:lnTo>
                  <a:pt x="1999490" y="3425918"/>
                </a:lnTo>
                <a:lnTo>
                  <a:pt x="0" y="34259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3484404">
            <a:off x="6584638" y="8192544"/>
            <a:ext cx="2056723" cy="2893088"/>
          </a:xfrm>
          <a:custGeom>
            <a:avLst/>
            <a:gdLst/>
            <a:ahLst/>
            <a:cxnLst/>
            <a:rect r="r" b="b" t="t" l="l"/>
            <a:pathLst>
              <a:path h="2893088" w="2056723">
                <a:moveTo>
                  <a:pt x="0" y="0"/>
                </a:moveTo>
                <a:lnTo>
                  <a:pt x="2056722" y="0"/>
                </a:lnTo>
                <a:lnTo>
                  <a:pt x="2056722" y="2893088"/>
                </a:lnTo>
                <a:lnTo>
                  <a:pt x="0" y="28930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539694" y="2311154"/>
            <a:ext cx="7389970" cy="0"/>
          </a:xfrm>
          <a:prstGeom prst="line">
            <a:avLst/>
          </a:prstGeom>
          <a:ln cap="flat" w="38100">
            <a:solidFill>
              <a:srgbClr val="000000"/>
            </a:solidFill>
            <a:prstDash val="solid"/>
            <a:headEnd type="none" len="sm" w="sm"/>
            <a:tailEnd type="none" len="sm" w="sm"/>
          </a:ln>
        </p:spPr>
      </p:sp>
      <p:sp>
        <p:nvSpPr>
          <p:cNvPr name="AutoShape 3" id="3"/>
          <p:cNvSpPr/>
          <p:nvPr/>
        </p:nvSpPr>
        <p:spPr>
          <a:xfrm>
            <a:off x="9539694" y="3247563"/>
            <a:ext cx="7389970" cy="0"/>
          </a:xfrm>
          <a:prstGeom prst="line">
            <a:avLst/>
          </a:prstGeom>
          <a:ln cap="flat" w="38100">
            <a:solidFill>
              <a:srgbClr val="000000"/>
            </a:solidFill>
            <a:prstDash val="solid"/>
            <a:headEnd type="none" len="sm" w="sm"/>
            <a:tailEnd type="none" len="sm" w="sm"/>
          </a:ln>
        </p:spPr>
      </p:sp>
      <p:sp>
        <p:nvSpPr>
          <p:cNvPr name="AutoShape 4" id="4"/>
          <p:cNvSpPr/>
          <p:nvPr/>
        </p:nvSpPr>
        <p:spPr>
          <a:xfrm>
            <a:off x="9539694" y="4183972"/>
            <a:ext cx="7389970" cy="0"/>
          </a:xfrm>
          <a:prstGeom prst="line">
            <a:avLst/>
          </a:prstGeom>
          <a:ln cap="flat" w="38100">
            <a:solidFill>
              <a:srgbClr val="000000"/>
            </a:solidFill>
            <a:prstDash val="solid"/>
            <a:headEnd type="none" len="sm" w="sm"/>
            <a:tailEnd type="none" len="sm" w="sm"/>
          </a:ln>
        </p:spPr>
      </p:sp>
      <p:sp>
        <p:nvSpPr>
          <p:cNvPr name="AutoShape 5" id="5"/>
          <p:cNvSpPr/>
          <p:nvPr/>
        </p:nvSpPr>
        <p:spPr>
          <a:xfrm>
            <a:off x="9539694" y="5120381"/>
            <a:ext cx="7389970" cy="0"/>
          </a:xfrm>
          <a:prstGeom prst="line">
            <a:avLst/>
          </a:prstGeom>
          <a:ln cap="flat" w="38100">
            <a:solidFill>
              <a:srgbClr val="000000"/>
            </a:solidFill>
            <a:prstDash val="solid"/>
            <a:headEnd type="none" len="sm" w="sm"/>
            <a:tailEnd type="none" len="sm" w="sm"/>
          </a:ln>
        </p:spPr>
      </p:sp>
      <p:sp>
        <p:nvSpPr>
          <p:cNvPr name="AutoShape 6" id="6"/>
          <p:cNvSpPr/>
          <p:nvPr/>
        </p:nvSpPr>
        <p:spPr>
          <a:xfrm>
            <a:off x="9539694" y="6056791"/>
            <a:ext cx="7389970" cy="0"/>
          </a:xfrm>
          <a:prstGeom prst="line">
            <a:avLst/>
          </a:prstGeom>
          <a:ln cap="flat" w="38100">
            <a:solidFill>
              <a:srgbClr val="000000"/>
            </a:solidFill>
            <a:prstDash val="solid"/>
            <a:headEnd type="none" len="sm" w="sm"/>
            <a:tailEnd type="none" len="sm" w="sm"/>
          </a:ln>
        </p:spPr>
      </p:sp>
      <p:sp>
        <p:nvSpPr>
          <p:cNvPr name="AutoShape 7" id="7"/>
          <p:cNvSpPr/>
          <p:nvPr/>
        </p:nvSpPr>
        <p:spPr>
          <a:xfrm flipV="true">
            <a:off x="9539694" y="1374245"/>
            <a:ext cx="7389970" cy="0"/>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9539694" y="1518546"/>
            <a:ext cx="7719606" cy="547972"/>
          </a:xfrm>
          <a:prstGeom prst="rect">
            <a:avLst/>
          </a:prstGeom>
        </p:spPr>
        <p:txBody>
          <a:bodyPr anchor="t" rtlCol="false" tIns="0" lIns="0" bIns="0" rIns="0">
            <a:spAutoFit/>
          </a:bodyPr>
          <a:lstStyle/>
          <a:p>
            <a:pPr algn="l">
              <a:lnSpc>
                <a:spcPts val="4434"/>
              </a:lnSpc>
              <a:spcBef>
                <a:spcPct val="0"/>
              </a:spcBef>
            </a:pPr>
            <a:r>
              <a:rPr lang="en-US" b="true" sz="3167">
                <a:solidFill>
                  <a:srgbClr val="05061C"/>
                </a:solidFill>
                <a:latin typeface="Canva Sans Bold"/>
                <a:ea typeface="Canva Sans Bold"/>
                <a:cs typeface="Canva Sans Bold"/>
                <a:sym typeface="Canva Sans Bold"/>
              </a:rPr>
              <a:t>01. Definición</a:t>
            </a:r>
          </a:p>
        </p:txBody>
      </p:sp>
      <p:sp>
        <p:nvSpPr>
          <p:cNvPr name="TextBox 9" id="9"/>
          <p:cNvSpPr txBox="true"/>
          <p:nvPr/>
        </p:nvSpPr>
        <p:spPr>
          <a:xfrm rot="0">
            <a:off x="9539694" y="2449202"/>
            <a:ext cx="7719606" cy="547972"/>
          </a:xfrm>
          <a:prstGeom prst="rect">
            <a:avLst/>
          </a:prstGeom>
        </p:spPr>
        <p:txBody>
          <a:bodyPr anchor="t" rtlCol="false" tIns="0" lIns="0" bIns="0" rIns="0">
            <a:spAutoFit/>
          </a:bodyPr>
          <a:lstStyle/>
          <a:p>
            <a:pPr algn="l">
              <a:lnSpc>
                <a:spcPts val="4434"/>
              </a:lnSpc>
              <a:spcBef>
                <a:spcPct val="0"/>
              </a:spcBef>
            </a:pPr>
            <a:r>
              <a:rPr lang="en-US" b="true" sz="3167">
                <a:solidFill>
                  <a:srgbClr val="05061C"/>
                </a:solidFill>
                <a:latin typeface="Canva Sans Bold"/>
                <a:ea typeface="Canva Sans Bold"/>
                <a:cs typeface="Canva Sans Bold"/>
                <a:sym typeface="Canva Sans Bold"/>
              </a:rPr>
              <a:t>02. Las cinco "V" de Big Data</a:t>
            </a:r>
          </a:p>
        </p:txBody>
      </p:sp>
      <p:sp>
        <p:nvSpPr>
          <p:cNvPr name="TextBox 10" id="10"/>
          <p:cNvSpPr txBox="true"/>
          <p:nvPr/>
        </p:nvSpPr>
        <p:spPr>
          <a:xfrm rot="0">
            <a:off x="9539694" y="3396908"/>
            <a:ext cx="7719606" cy="547972"/>
          </a:xfrm>
          <a:prstGeom prst="rect">
            <a:avLst/>
          </a:prstGeom>
        </p:spPr>
        <p:txBody>
          <a:bodyPr anchor="t" rtlCol="false" tIns="0" lIns="0" bIns="0" rIns="0">
            <a:spAutoFit/>
          </a:bodyPr>
          <a:lstStyle/>
          <a:p>
            <a:pPr algn="l">
              <a:lnSpc>
                <a:spcPts val="4434"/>
              </a:lnSpc>
              <a:spcBef>
                <a:spcPct val="0"/>
              </a:spcBef>
            </a:pPr>
            <a:r>
              <a:rPr lang="en-US" b="true" sz="3167">
                <a:solidFill>
                  <a:srgbClr val="05061C"/>
                </a:solidFill>
                <a:latin typeface="Canva Sans Bold"/>
                <a:ea typeface="Canva Sans Bold"/>
                <a:cs typeface="Canva Sans Bold"/>
                <a:sym typeface="Canva Sans Bold"/>
              </a:rPr>
              <a:t>06. Ventajas</a:t>
            </a:r>
          </a:p>
        </p:txBody>
      </p:sp>
      <p:sp>
        <p:nvSpPr>
          <p:cNvPr name="TextBox 11" id="11"/>
          <p:cNvSpPr txBox="true"/>
          <p:nvPr/>
        </p:nvSpPr>
        <p:spPr>
          <a:xfrm rot="0">
            <a:off x="9539694" y="4331081"/>
            <a:ext cx="7719606" cy="548192"/>
          </a:xfrm>
          <a:prstGeom prst="rect">
            <a:avLst/>
          </a:prstGeom>
        </p:spPr>
        <p:txBody>
          <a:bodyPr anchor="t" rtlCol="false" tIns="0" lIns="0" bIns="0" rIns="0">
            <a:spAutoFit/>
          </a:bodyPr>
          <a:lstStyle/>
          <a:p>
            <a:pPr algn="l">
              <a:lnSpc>
                <a:spcPts val="4434"/>
              </a:lnSpc>
              <a:spcBef>
                <a:spcPct val="0"/>
              </a:spcBef>
            </a:pPr>
            <a:r>
              <a:rPr lang="en-US" b="true" sz="3167">
                <a:solidFill>
                  <a:srgbClr val="05061C"/>
                </a:solidFill>
                <a:latin typeface="Canva Sans Bold"/>
                <a:ea typeface="Canva Sans Bold"/>
                <a:cs typeface="Canva Sans Bold"/>
                <a:sym typeface="Canva Sans Bold"/>
              </a:rPr>
              <a:t>08. Tecnologias de procesamiento</a:t>
            </a:r>
          </a:p>
        </p:txBody>
      </p:sp>
      <p:sp>
        <p:nvSpPr>
          <p:cNvPr name="TextBox 12" id="12"/>
          <p:cNvSpPr txBox="true"/>
          <p:nvPr/>
        </p:nvSpPr>
        <p:spPr>
          <a:xfrm rot="0">
            <a:off x="9539694" y="5267490"/>
            <a:ext cx="7719606" cy="547972"/>
          </a:xfrm>
          <a:prstGeom prst="rect">
            <a:avLst/>
          </a:prstGeom>
        </p:spPr>
        <p:txBody>
          <a:bodyPr anchor="t" rtlCol="false" tIns="0" lIns="0" bIns="0" rIns="0">
            <a:spAutoFit/>
          </a:bodyPr>
          <a:lstStyle/>
          <a:p>
            <a:pPr algn="l">
              <a:lnSpc>
                <a:spcPts val="4434"/>
              </a:lnSpc>
              <a:spcBef>
                <a:spcPct val="0"/>
              </a:spcBef>
            </a:pPr>
            <a:r>
              <a:rPr lang="en-US" b="true" sz="3167">
                <a:solidFill>
                  <a:srgbClr val="05061C"/>
                </a:solidFill>
                <a:latin typeface="Canva Sans Bold"/>
                <a:ea typeface="Canva Sans Bold"/>
                <a:cs typeface="Canva Sans Bold"/>
                <a:sym typeface="Canva Sans Bold"/>
              </a:rPr>
              <a:t>09. Aplicaciones</a:t>
            </a:r>
          </a:p>
        </p:txBody>
      </p:sp>
      <p:sp>
        <p:nvSpPr>
          <p:cNvPr name="AutoShape 13" id="13"/>
          <p:cNvSpPr/>
          <p:nvPr/>
        </p:nvSpPr>
        <p:spPr>
          <a:xfrm>
            <a:off x="9539694" y="7039936"/>
            <a:ext cx="7389970" cy="0"/>
          </a:xfrm>
          <a:prstGeom prst="line">
            <a:avLst/>
          </a:prstGeom>
          <a:ln cap="flat" w="38100">
            <a:solidFill>
              <a:srgbClr val="000000"/>
            </a:solidFill>
            <a:prstDash val="solid"/>
            <a:headEnd type="none" len="sm" w="sm"/>
            <a:tailEnd type="none" len="sm" w="sm"/>
          </a:ln>
        </p:spPr>
      </p:sp>
      <p:sp>
        <p:nvSpPr>
          <p:cNvPr name="AutoShape 14" id="14"/>
          <p:cNvSpPr/>
          <p:nvPr/>
        </p:nvSpPr>
        <p:spPr>
          <a:xfrm>
            <a:off x="9539694" y="7976346"/>
            <a:ext cx="7389970" cy="0"/>
          </a:xfrm>
          <a:prstGeom prst="line">
            <a:avLst/>
          </a:prstGeom>
          <a:ln cap="flat" w="38100">
            <a:solidFill>
              <a:srgbClr val="000000"/>
            </a:solidFill>
            <a:prstDash val="solid"/>
            <a:headEnd type="none" len="sm" w="sm"/>
            <a:tailEnd type="none" len="sm" w="sm"/>
          </a:ln>
        </p:spPr>
      </p:sp>
      <p:sp>
        <p:nvSpPr>
          <p:cNvPr name="AutoShape 15" id="15"/>
          <p:cNvSpPr/>
          <p:nvPr/>
        </p:nvSpPr>
        <p:spPr>
          <a:xfrm>
            <a:off x="9539694" y="8912755"/>
            <a:ext cx="7389970" cy="0"/>
          </a:xfrm>
          <a:prstGeom prst="line">
            <a:avLst/>
          </a:prstGeom>
          <a:ln cap="flat" w="38100">
            <a:solidFill>
              <a:srgbClr val="000000"/>
            </a:solidFill>
            <a:prstDash val="solid"/>
            <a:headEnd type="none" len="sm" w="sm"/>
            <a:tailEnd type="none" len="sm" w="sm"/>
          </a:ln>
        </p:spPr>
      </p:sp>
      <p:sp>
        <p:nvSpPr>
          <p:cNvPr name="TextBox 16" id="16"/>
          <p:cNvSpPr txBox="true"/>
          <p:nvPr/>
        </p:nvSpPr>
        <p:spPr>
          <a:xfrm rot="0">
            <a:off x="9539694" y="6252872"/>
            <a:ext cx="7719606" cy="547972"/>
          </a:xfrm>
          <a:prstGeom prst="rect">
            <a:avLst/>
          </a:prstGeom>
        </p:spPr>
        <p:txBody>
          <a:bodyPr anchor="t" rtlCol="false" tIns="0" lIns="0" bIns="0" rIns="0">
            <a:spAutoFit/>
          </a:bodyPr>
          <a:lstStyle/>
          <a:p>
            <a:pPr algn="l">
              <a:lnSpc>
                <a:spcPts val="4434"/>
              </a:lnSpc>
              <a:spcBef>
                <a:spcPct val="0"/>
              </a:spcBef>
            </a:pPr>
            <a:r>
              <a:rPr lang="en-US" b="true" sz="3167">
                <a:solidFill>
                  <a:srgbClr val="05061C"/>
                </a:solidFill>
                <a:latin typeface="Canva Sans Bold"/>
                <a:ea typeface="Canva Sans Bold"/>
                <a:cs typeface="Canva Sans Bold"/>
                <a:sym typeface="Canva Sans Bold"/>
              </a:rPr>
              <a:t>10. Casos de estudio</a:t>
            </a:r>
          </a:p>
        </p:txBody>
      </p:sp>
      <p:sp>
        <p:nvSpPr>
          <p:cNvPr name="TextBox 17" id="17"/>
          <p:cNvSpPr txBox="true"/>
          <p:nvPr/>
        </p:nvSpPr>
        <p:spPr>
          <a:xfrm rot="0">
            <a:off x="9539694" y="7187045"/>
            <a:ext cx="7719606" cy="547972"/>
          </a:xfrm>
          <a:prstGeom prst="rect">
            <a:avLst/>
          </a:prstGeom>
        </p:spPr>
        <p:txBody>
          <a:bodyPr anchor="t" rtlCol="false" tIns="0" lIns="0" bIns="0" rIns="0">
            <a:spAutoFit/>
          </a:bodyPr>
          <a:lstStyle/>
          <a:p>
            <a:pPr algn="l">
              <a:lnSpc>
                <a:spcPts val="4434"/>
              </a:lnSpc>
              <a:spcBef>
                <a:spcPct val="0"/>
              </a:spcBef>
            </a:pPr>
            <a:r>
              <a:rPr lang="en-US" b="true" sz="3167">
                <a:solidFill>
                  <a:srgbClr val="05061C"/>
                </a:solidFill>
                <a:latin typeface="Canva Sans Bold"/>
                <a:ea typeface="Canva Sans Bold"/>
                <a:cs typeface="Canva Sans Bold"/>
                <a:sym typeface="Canva Sans Bold"/>
              </a:rPr>
              <a:t>11. Ecosistemas BIgdata</a:t>
            </a:r>
          </a:p>
        </p:txBody>
      </p:sp>
      <p:sp>
        <p:nvSpPr>
          <p:cNvPr name="TextBox 18" id="18"/>
          <p:cNvSpPr txBox="true"/>
          <p:nvPr/>
        </p:nvSpPr>
        <p:spPr>
          <a:xfrm rot="0">
            <a:off x="9539694" y="8123455"/>
            <a:ext cx="7719606" cy="547972"/>
          </a:xfrm>
          <a:prstGeom prst="rect">
            <a:avLst/>
          </a:prstGeom>
        </p:spPr>
        <p:txBody>
          <a:bodyPr anchor="t" rtlCol="false" tIns="0" lIns="0" bIns="0" rIns="0">
            <a:spAutoFit/>
          </a:bodyPr>
          <a:lstStyle/>
          <a:p>
            <a:pPr algn="l">
              <a:lnSpc>
                <a:spcPts val="4434"/>
              </a:lnSpc>
              <a:spcBef>
                <a:spcPct val="0"/>
              </a:spcBef>
            </a:pPr>
            <a:r>
              <a:rPr lang="en-US" b="true" sz="3167">
                <a:solidFill>
                  <a:srgbClr val="05061C"/>
                </a:solidFill>
                <a:latin typeface="Canva Sans Bold"/>
                <a:ea typeface="Canva Sans Bold"/>
                <a:cs typeface="Canva Sans Bold"/>
                <a:sym typeface="Canva Sans Bold"/>
              </a:rPr>
              <a:t>12. Componentes clave</a:t>
            </a:r>
          </a:p>
        </p:txBody>
      </p:sp>
      <p:sp>
        <p:nvSpPr>
          <p:cNvPr name="TextBox 19" id="19"/>
          <p:cNvSpPr txBox="true"/>
          <p:nvPr/>
        </p:nvSpPr>
        <p:spPr>
          <a:xfrm rot="0">
            <a:off x="1977281" y="1315315"/>
            <a:ext cx="7166719" cy="3082446"/>
          </a:xfrm>
          <a:prstGeom prst="rect">
            <a:avLst/>
          </a:prstGeom>
        </p:spPr>
        <p:txBody>
          <a:bodyPr anchor="t" rtlCol="false" tIns="0" lIns="0" bIns="0" rIns="0">
            <a:spAutoFit/>
          </a:bodyPr>
          <a:lstStyle/>
          <a:p>
            <a:pPr algn="l" marL="0" indent="0" lvl="0">
              <a:lnSpc>
                <a:spcPts val="23738"/>
              </a:lnSpc>
              <a:spcBef>
                <a:spcPct val="0"/>
              </a:spcBef>
            </a:pPr>
            <a:r>
              <a:rPr lang="en-US" b="true" sz="21580">
                <a:solidFill>
                  <a:srgbClr val="05061C"/>
                </a:solidFill>
                <a:latin typeface="Dumondi Condensed Heavy"/>
                <a:ea typeface="Dumondi Condensed Heavy"/>
                <a:cs typeface="Dumondi Condensed Heavy"/>
                <a:sym typeface="Dumondi Condensed Heavy"/>
              </a:rPr>
              <a:t>ÍNDICE</a:t>
            </a:r>
          </a:p>
        </p:txBody>
      </p:sp>
      <p:sp>
        <p:nvSpPr>
          <p:cNvPr name="Freeform 20" id="20"/>
          <p:cNvSpPr/>
          <p:nvPr/>
        </p:nvSpPr>
        <p:spPr>
          <a:xfrm flipH="false" flipV="false" rot="0">
            <a:off x="562318" y="3905952"/>
            <a:ext cx="1693100" cy="2276785"/>
          </a:xfrm>
          <a:custGeom>
            <a:avLst/>
            <a:gdLst/>
            <a:ahLst/>
            <a:cxnLst/>
            <a:rect r="r" b="b" t="t" l="l"/>
            <a:pathLst>
              <a:path h="2276785" w="1693100">
                <a:moveTo>
                  <a:pt x="0" y="0"/>
                </a:moveTo>
                <a:lnTo>
                  <a:pt x="1693100" y="0"/>
                </a:lnTo>
                <a:lnTo>
                  <a:pt x="1693100" y="2276785"/>
                </a:lnTo>
                <a:lnTo>
                  <a:pt x="0" y="22767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570556">
            <a:off x="-524005" y="6650052"/>
            <a:ext cx="4235526" cy="2818550"/>
          </a:xfrm>
          <a:custGeom>
            <a:avLst/>
            <a:gdLst/>
            <a:ahLst/>
            <a:cxnLst/>
            <a:rect r="r" b="b" t="t" l="l"/>
            <a:pathLst>
              <a:path h="2818550" w="4235526">
                <a:moveTo>
                  <a:pt x="0" y="0"/>
                </a:moveTo>
                <a:lnTo>
                  <a:pt x="4235527" y="0"/>
                </a:lnTo>
                <a:lnTo>
                  <a:pt x="4235527" y="2818550"/>
                </a:lnTo>
                <a:lnTo>
                  <a:pt x="0" y="28185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4104945">
            <a:off x="4141905" y="3624898"/>
            <a:ext cx="2342995" cy="4458986"/>
          </a:xfrm>
          <a:custGeom>
            <a:avLst/>
            <a:gdLst/>
            <a:ahLst/>
            <a:cxnLst/>
            <a:rect r="r" b="b" t="t" l="l"/>
            <a:pathLst>
              <a:path h="4458986" w="2342995">
                <a:moveTo>
                  <a:pt x="0" y="0"/>
                </a:moveTo>
                <a:lnTo>
                  <a:pt x="2342995" y="0"/>
                </a:lnTo>
                <a:lnTo>
                  <a:pt x="2342995" y="4458986"/>
                </a:lnTo>
                <a:lnTo>
                  <a:pt x="0" y="44589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4481395" y="7327065"/>
            <a:ext cx="3808468" cy="2472042"/>
          </a:xfrm>
          <a:custGeom>
            <a:avLst/>
            <a:gdLst/>
            <a:ahLst/>
            <a:cxnLst/>
            <a:rect r="r" b="b" t="t" l="l"/>
            <a:pathLst>
              <a:path h="2472042" w="3808468">
                <a:moveTo>
                  <a:pt x="0" y="0"/>
                </a:moveTo>
                <a:lnTo>
                  <a:pt x="3808467" y="0"/>
                </a:lnTo>
                <a:lnTo>
                  <a:pt x="3808467" y="2472041"/>
                </a:lnTo>
                <a:lnTo>
                  <a:pt x="0" y="24720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90453"/>
            <a:ext cx="11144729" cy="8521518"/>
            <a:chOff x="0" y="0"/>
            <a:chExt cx="2935237" cy="2244350"/>
          </a:xfrm>
        </p:grpSpPr>
        <p:sp>
          <p:nvSpPr>
            <p:cNvPr name="Freeform 3" id="3"/>
            <p:cNvSpPr/>
            <p:nvPr/>
          </p:nvSpPr>
          <p:spPr>
            <a:xfrm flipH="false" flipV="false" rot="0">
              <a:off x="0" y="0"/>
              <a:ext cx="2935237" cy="2244350"/>
            </a:xfrm>
            <a:custGeom>
              <a:avLst/>
              <a:gdLst/>
              <a:ahLst/>
              <a:cxnLst/>
              <a:rect r="r" b="b" t="t" l="l"/>
              <a:pathLst>
                <a:path h="2244350" w="2935237">
                  <a:moveTo>
                    <a:pt x="9725" y="0"/>
                  </a:moveTo>
                  <a:lnTo>
                    <a:pt x="2925512" y="0"/>
                  </a:lnTo>
                  <a:cubicBezTo>
                    <a:pt x="2930883" y="0"/>
                    <a:pt x="2935237" y="4354"/>
                    <a:pt x="2935237" y="9725"/>
                  </a:cubicBezTo>
                  <a:lnTo>
                    <a:pt x="2935237" y="2234625"/>
                  </a:lnTo>
                  <a:cubicBezTo>
                    <a:pt x="2935237" y="2239996"/>
                    <a:pt x="2930883" y="2244350"/>
                    <a:pt x="2925512" y="2244350"/>
                  </a:cubicBezTo>
                  <a:lnTo>
                    <a:pt x="9725" y="2244350"/>
                  </a:lnTo>
                  <a:cubicBezTo>
                    <a:pt x="4354" y="2244350"/>
                    <a:pt x="0" y="2239996"/>
                    <a:pt x="0" y="2234625"/>
                  </a:cubicBezTo>
                  <a:lnTo>
                    <a:pt x="0" y="9725"/>
                  </a:lnTo>
                  <a:cubicBezTo>
                    <a:pt x="0" y="4354"/>
                    <a:pt x="4354" y="0"/>
                    <a:pt x="9725" y="0"/>
                  </a:cubicBezTo>
                  <a:close/>
                </a:path>
              </a:pathLst>
            </a:custGeom>
            <a:solidFill>
              <a:srgbClr val="05061C"/>
            </a:solidFill>
          </p:spPr>
        </p:sp>
        <p:sp>
          <p:nvSpPr>
            <p:cNvPr name="TextBox 4" id="4"/>
            <p:cNvSpPr txBox="true"/>
            <p:nvPr/>
          </p:nvSpPr>
          <p:spPr>
            <a:xfrm>
              <a:off x="0" y="-28575"/>
              <a:ext cx="2935237" cy="2272925"/>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2866769" y="1062349"/>
            <a:ext cx="6280974" cy="2324100"/>
          </a:xfrm>
          <a:prstGeom prst="rect">
            <a:avLst/>
          </a:prstGeom>
        </p:spPr>
        <p:txBody>
          <a:bodyPr anchor="t" rtlCol="false" tIns="0" lIns="0" bIns="0" rIns="0">
            <a:spAutoFit/>
          </a:bodyPr>
          <a:lstStyle/>
          <a:p>
            <a:pPr algn="l" marL="0" indent="0" lvl="0">
              <a:lnSpc>
                <a:spcPts val="18320"/>
              </a:lnSpc>
              <a:spcBef>
                <a:spcPct val="0"/>
              </a:spcBef>
            </a:pPr>
            <a:r>
              <a:rPr lang="en-US" b="true" sz="15267">
                <a:solidFill>
                  <a:srgbClr val="FFFFFF"/>
                </a:solidFill>
                <a:latin typeface="Dumondi Condensed Heavy"/>
                <a:ea typeface="Dumondi Condensed Heavy"/>
                <a:cs typeface="Dumondi Condensed Heavy"/>
                <a:sym typeface="Dumondi Condensed Heavy"/>
              </a:rPr>
              <a:t>Definición</a:t>
            </a:r>
          </a:p>
        </p:txBody>
      </p:sp>
      <p:sp>
        <p:nvSpPr>
          <p:cNvPr name="TextBox 6" id="6"/>
          <p:cNvSpPr txBox="true"/>
          <p:nvPr/>
        </p:nvSpPr>
        <p:spPr>
          <a:xfrm rot="0">
            <a:off x="1768930" y="3338824"/>
            <a:ext cx="9209803" cy="5528205"/>
          </a:xfrm>
          <a:prstGeom prst="rect">
            <a:avLst/>
          </a:prstGeom>
        </p:spPr>
        <p:txBody>
          <a:bodyPr anchor="t" rtlCol="false" tIns="0" lIns="0" bIns="0" rIns="0">
            <a:spAutoFit/>
          </a:bodyPr>
          <a:lstStyle/>
          <a:p>
            <a:pPr algn="just">
              <a:lnSpc>
                <a:spcPts val="3995"/>
              </a:lnSpc>
            </a:pPr>
            <a:r>
              <a:rPr lang="en-US" sz="2854">
                <a:solidFill>
                  <a:srgbClr val="FFFFFF"/>
                </a:solidFill>
                <a:latin typeface="Canva Sans"/>
                <a:ea typeface="Canva Sans"/>
                <a:cs typeface="Canva Sans"/>
                <a:sym typeface="Canva Sans"/>
              </a:rPr>
              <a:t>Big data se refiere a conjuntos de datos extremadamente grandes y complejos que no pueden gestionarse ni analizarse fácilmente con las herramientas tradicionales de procesamiento de datos, en particular las hojas de cálculo. </a:t>
            </a:r>
          </a:p>
          <a:p>
            <a:pPr algn="just">
              <a:lnSpc>
                <a:spcPts val="3995"/>
              </a:lnSpc>
            </a:pPr>
          </a:p>
          <a:p>
            <a:pPr algn="just">
              <a:lnSpc>
                <a:spcPts val="3995"/>
              </a:lnSpc>
            </a:pPr>
            <a:r>
              <a:rPr lang="en-US" sz="2854">
                <a:solidFill>
                  <a:srgbClr val="FFFFFF"/>
                </a:solidFill>
                <a:latin typeface="Canva Sans"/>
                <a:ea typeface="Canva Sans"/>
                <a:cs typeface="Canva Sans"/>
                <a:sym typeface="Canva Sans"/>
              </a:rPr>
              <a:t>Incluyen datos estructurados, como una base de datos de inventario o una lista de transacciones financieras; datos no estructurados, como publicaciones sociales o videos; y conjuntos de datos mixtos.</a:t>
            </a:r>
          </a:p>
        </p:txBody>
      </p:sp>
      <p:sp>
        <p:nvSpPr>
          <p:cNvPr name="Freeform 7" id="7"/>
          <p:cNvSpPr/>
          <p:nvPr/>
        </p:nvSpPr>
        <p:spPr>
          <a:xfrm flipH="false" flipV="false" rot="0">
            <a:off x="11526221" y="1534827"/>
            <a:ext cx="5535756" cy="6575953"/>
          </a:xfrm>
          <a:custGeom>
            <a:avLst/>
            <a:gdLst/>
            <a:ahLst/>
            <a:cxnLst/>
            <a:rect r="r" b="b" t="t" l="l"/>
            <a:pathLst>
              <a:path h="6575953" w="5535756">
                <a:moveTo>
                  <a:pt x="0" y="0"/>
                </a:moveTo>
                <a:lnTo>
                  <a:pt x="5535757" y="0"/>
                </a:lnTo>
                <a:lnTo>
                  <a:pt x="5535757" y="6575953"/>
                </a:lnTo>
                <a:lnTo>
                  <a:pt x="0" y="65759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788096">
            <a:off x="14969950" y="3132701"/>
            <a:ext cx="1147376" cy="1227737"/>
          </a:xfrm>
          <a:custGeom>
            <a:avLst/>
            <a:gdLst/>
            <a:ahLst/>
            <a:cxnLst/>
            <a:rect r="r" b="b" t="t" l="l"/>
            <a:pathLst>
              <a:path h="1227737" w="1147376">
                <a:moveTo>
                  <a:pt x="0" y="0"/>
                </a:moveTo>
                <a:lnTo>
                  <a:pt x="1147376" y="0"/>
                </a:lnTo>
                <a:lnTo>
                  <a:pt x="1147376" y="1227737"/>
                </a:lnTo>
                <a:lnTo>
                  <a:pt x="0" y="12277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887130" y="3820643"/>
            <a:ext cx="1761045" cy="176104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116578" y="0"/>
                  </a:moveTo>
                  <a:lnTo>
                    <a:pt x="696222" y="0"/>
                  </a:lnTo>
                  <a:cubicBezTo>
                    <a:pt x="760606" y="0"/>
                    <a:pt x="812800" y="52194"/>
                    <a:pt x="812800" y="116578"/>
                  </a:cubicBezTo>
                  <a:lnTo>
                    <a:pt x="812800" y="696222"/>
                  </a:lnTo>
                  <a:cubicBezTo>
                    <a:pt x="812800" y="760606"/>
                    <a:pt x="760606" y="812800"/>
                    <a:pt x="696222" y="812800"/>
                  </a:cubicBezTo>
                  <a:lnTo>
                    <a:pt x="116578" y="812800"/>
                  </a:lnTo>
                  <a:cubicBezTo>
                    <a:pt x="52194" y="812800"/>
                    <a:pt x="0" y="760606"/>
                    <a:pt x="0" y="696222"/>
                  </a:cubicBezTo>
                  <a:lnTo>
                    <a:pt x="0" y="116578"/>
                  </a:lnTo>
                  <a:cubicBezTo>
                    <a:pt x="0" y="52194"/>
                    <a:pt x="52194" y="0"/>
                    <a:pt x="116578" y="0"/>
                  </a:cubicBezTo>
                  <a:close/>
                </a:path>
              </a:pathLst>
            </a:custGeom>
            <a:solidFill>
              <a:srgbClr val="05061C"/>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2362013" y="3820643"/>
            <a:ext cx="1761045" cy="1761045"/>
            <a:chOff x="0" y="0"/>
            <a:chExt cx="957848" cy="957848"/>
          </a:xfrm>
        </p:grpSpPr>
        <p:sp>
          <p:nvSpPr>
            <p:cNvPr name="Freeform 6" id="6"/>
            <p:cNvSpPr/>
            <p:nvPr/>
          </p:nvSpPr>
          <p:spPr>
            <a:xfrm flipH="false" flipV="false" rot="0">
              <a:off x="0" y="0"/>
              <a:ext cx="957848" cy="957848"/>
            </a:xfrm>
            <a:custGeom>
              <a:avLst/>
              <a:gdLst/>
              <a:ahLst/>
              <a:cxnLst/>
              <a:rect r="r" b="b" t="t" l="l"/>
              <a:pathLst>
                <a:path h="957848" w="957848">
                  <a:moveTo>
                    <a:pt x="116578" y="0"/>
                  </a:moveTo>
                  <a:lnTo>
                    <a:pt x="841270" y="0"/>
                  </a:lnTo>
                  <a:cubicBezTo>
                    <a:pt x="905654" y="0"/>
                    <a:pt x="957848" y="52194"/>
                    <a:pt x="957848" y="116578"/>
                  </a:cubicBezTo>
                  <a:lnTo>
                    <a:pt x="957848" y="841270"/>
                  </a:lnTo>
                  <a:cubicBezTo>
                    <a:pt x="957848" y="905654"/>
                    <a:pt x="905654" y="957848"/>
                    <a:pt x="841270" y="957848"/>
                  </a:cubicBezTo>
                  <a:lnTo>
                    <a:pt x="116578" y="957848"/>
                  </a:lnTo>
                  <a:cubicBezTo>
                    <a:pt x="52194" y="957848"/>
                    <a:pt x="0" y="905654"/>
                    <a:pt x="0" y="841270"/>
                  </a:cubicBezTo>
                  <a:lnTo>
                    <a:pt x="0" y="116578"/>
                  </a:lnTo>
                  <a:cubicBezTo>
                    <a:pt x="0" y="52194"/>
                    <a:pt x="52194" y="0"/>
                    <a:pt x="116578" y="0"/>
                  </a:cubicBezTo>
                  <a:close/>
                </a:path>
              </a:pathLst>
            </a:custGeom>
            <a:solidFill>
              <a:srgbClr val="05061C"/>
            </a:solidFill>
          </p:spPr>
        </p:sp>
        <p:sp>
          <p:nvSpPr>
            <p:cNvPr name="TextBox 7" id="7"/>
            <p:cNvSpPr txBox="true"/>
            <p:nvPr/>
          </p:nvSpPr>
          <p:spPr>
            <a:xfrm>
              <a:off x="0" y="-19050"/>
              <a:ext cx="957848" cy="976898"/>
            </a:xfrm>
            <a:prstGeom prst="rect">
              <a:avLst/>
            </a:prstGeom>
          </p:spPr>
          <p:txBody>
            <a:bodyPr anchor="ctr" rtlCol="false" tIns="50800" lIns="50800" bIns="50800" rIns="50800"/>
            <a:lstStyle/>
            <a:p>
              <a:pPr algn="ctr">
                <a:lnSpc>
                  <a:spcPts val="2989"/>
                </a:lnSpc>
              </a:pPr>
            </a:p>
          </p:txBody>
        </p:sp>
      </p:grpSp>
      <p:grpSp>
        <p:nvGrpSpPr>
          <p:cNvPr name="Group 8" id="8"/>
          <p:cNvGrpSpPr/>
          <p:nvPr/>
        </p:nvGrpSpPr>
        <p:grpSpPr>
          <a:xfrm rot="0">
            <a:off x="8143644" y="3820643"/>
            <a:ext cx="1761045" cy="176104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116578" y="0"/>
                  </a:moveTo>
                  <a:lnTo>
                    <a:pt x="696222" y="0"/>
                  </a:lnTo>
                  <a:cubicBezTo>
                    <a:pt x="760606" y="0"/>
                    <a:pt x="812800" y="52194"/>
                    <a:pt x="812800" y="116578"/>
                  </a:cubicBezTo>
                  <a:lnTo>
                    <a:pt x="812800" y="696222"/>
                  </a:lnTo>
                  <a:cubicBezTo>
                    <a:pt x="812800" y="760606"/>
                    <a:pt x="760606" y="812800"/>
                    <a:pt x="696222" y="812800"/>
                  </a:cubicBezTo>
                  <a:lnTo>
                    <a:pt x="116578" y="812800"/>
                  </a:lnTo>
                  <a:cubicBezTo>
                    <a:pt x="52194" y="812800"/>
                    <a:pt x="0" y="760606"/>
                    <a:pt x="0" y="696222"/>
                  </a:cubicBezTo>
                  <a:lnTo>
                    <a:pt x="0" y="116578"/>
                  </a:lnTo>
                  <a:cubicBezTo>
                    <a:pt x="0" y="52194"/>
                    <a:pt x="52194" y="0"/>
                    <a:pt x="116578" y="0"/>
                  </a:cubicBezTo>
                  <a:close/>
                </a:path>
              </a:pathLst>
            </a:custGeom>
            <a:solidFill>
              <a:srgbClr val="05061C"/>
            </a:solidFill>
          </p:spPr>
        </p:sp>
        <p:sp>
          <p:nvSpPr>
            <p:cNvPr name="TextBox 10" id="10"/>
            <p:cNvSpPr txBox="true"/>
            <p:nvPr/>
          </p:nvSpPr>
          <p:spPr>
            <a:xfrm>
              <a:off x="0" y="-28575"/>
              <a:ext cx="812800" cy="841375"/>
            </a:xfrm>
            <a:prstGeom prst="rect">
              <a:avLst/>
            </a:prstGeom>
          </p:spPr>
          <p:txBody>
            <a:bodyPr anchor="ctr" rtlCol="false" tIns="50800" lIns="50800" bIns="50800" rIns="50800"/>
            <a:lstStyle/>
            <a:p>
              <a:pPr algn="ctr">
                <a:lnSpc>
                  <a:spcPts val="2859"/>
                </a:lnSpc>
              </a:pPr>
            </a:p>
          </p:txBody>
        </p:sp>
      </p:grpSp>
      <p:sp>
        <p:nvSpPr>
          <p:cNvPr name="TextBox 11" id="11"/>
          <p:cNvSpPr txBox="true"/>
          <p:nvPr/>
        </p:nvSpPr>
        <p:spPr>
          <a:xfrm rot="0">
            <a:off x="749245" y="1441560"/>
            <a:ext cx="16789511" cy="1990725"/>
          </a:xfrm>
          <a:prstGeom prst="rect">
            <a:avLst/>
          </a:prstGeom>
        </p:spPr>
        <p:txBody>
          <a:bodyPr anchor="t" rtlCol="false" tIns="0" lIns="0" bIns="0" rIns="0">
            <a:spAutoFit/>
          </a:bodyPr>
          <a:lstStyle/>
          <a:p>
            <a:pPr algn="ctr" marL="0" indent="0" lvl="0">
              <a:lnSpc>
                <a:spcPts val="15712"/>
              </a:lnSpc>
              <a:spcBef>
                <a:spcPct val="0"/>
              </a:spcBef>
            </a:pPr>
            <a:r>
              <a:rPr lang="en-US" b="true" sz="13093">
                <a:solidFill>
                  <a:srgbClr val="05061C"/>
                </a:solidFill>
                <a:latin typeface="Dumondi Condensed Heavy"/>
                <a:ea typeface="Dumondi Condensed Heavy"/>
                <a:cs typeface="Dumondi Condensed Heavy"/>
                <a:sym typeface="Dumondi Condensed Heavy"/>
              </a:rPr>
              <a:t>Las cinco "V" de Big Data</a:t>
            </a:r>
          </a:p>
        </p:txBody>
      </p:sp>
      <p:sp>
        <p:nvSpPr>
          <p:cNvPr name="Freeform 12" id="12"/>
          <p:cNvSpPr/>
          <p:nvPr/>
        </p:nvSpPr>
        <p:spPr>
          <a:xfrm flipH="false" flipV="false" rot="0">
            <a:off x="-559728" y="1028700"/>
            <a:ext cx="2617945" cy="1989639"/>
          </a:xfrm>
          <a:custGeom>
            <a:avLst/>
            <a:gdLst/>
            <a:ahLst/>
            <a:cxnLst/>
            <a:rect r="r" b="b" t="t" l="l"/>
            <a:pathLst>
              <a:path h="1989639" w="2617945">
                <a:moveTo>
                  <a:pt x="0" y="0"/>
                </a:moveTo>
                <a:lnTo>
                  <a:pt x="2617945" y="0"/>
                </a:lnTo>
                <a:lnTo>
                  <a:pt x="2617945" y="1989639"/>
                </a:lnTo>
                <a:lnTo>
                  <a:pt x="0" y="19896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8817732">
            <a:off x="1736512" y="-1429805"/>
            <a:ext cx="2056723" cy="2893088"/>
          </a:xfrm>
          <a:custGeom>
            <a:avLst/>
            <a:gdLst/>
            <a:ahLst/>
            <a:cxnLst/>
            <a:rect r="r" b="b" t="t" l="l"/>
            <a:pathLst>
              <a:path h="2893088" w="2056723">
                <a:moveTo>
                  <a:pt x="0" y="0"/>
                </a:moveTo>
                <a:lnTo>
                  <a:pt x="2056723" y="0"/>
                </a:lnTo>
                <a:lnTo>
                  <a:pt x="2056723" y="2893088"/>
                </a:lnTo>
                <a:lnTo>
                  <a:pt x="0" y="28930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2080135">
            <a:off x="17023975" y="-289393"/>
            <a:ext cx="1999490" cy="3425917"/>
          </a:xfrm>
          <a:custGeom>
            <a:avLst/>
            <a:gdLst/>
            <a:ahLst/>
            <a:cxnLst/>
            <a:rect r="r" b="b" t="t" l="l"/>
            <a:pathLst>
              <a:path h="3425917" w="1999490">
                <a:moveTo>
                  <a:pt x="0" y="0"/>
                </a:moveTo>
                <a:lnTo>
                  <a:pt x="1999490" y="0"/>
                </a:lnTo>
                <a:lnTo>
                  <a:pt x="1999490" y="3425917"/>
                </a:lnTo>
                <a:lnTo>
                  <a:pt x="0" y="34259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4493191">
            <a:off x="13972633" y="-1211555"/>
            <a:ext cx="1784158" cy="3395457"/>
          </a:xfrm>
          <a:custGeom>
            <a:avLst/>
            <a:gdLst/>
            <a:ahLst/>
            <a:cxnLst/>
            <a:rect r="r" b="b" t="t" l="l"/>
            <a:pathLst>
              <a:path h="3395457" w="1784158">
                <a:moveTo>
                  <a:pt x="0" y="0"/>
                </a:moveTo>
                <a:lnTo>
                  <a:pt x="1784159" y="0"/>
                </a:lnTo>
                <a:lnTo>
                  <a:pt x="1784159" y="3395456"/>
                </a:lnTo>
                <a:lnTo>
                  <a:pt x="0" y="33954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2591847" y="4134475"/>
            <a:ext cx="1301377" cy="1133381"/>
          </a:xfrm>
          <a:custGeom>
            <a:avLst/>
            <a:gdLst/>
            <a:ahLst/>
            <a:cxnLst/>
            <a:rect r="r" b="b" t="t" l="l"/>
            <a:pathLst>
              <a:path h="1133381" w="1301377">
                <a:moveTo>
                  <a:pt x="0" y="0"/>
                </a:moveTo>
                <a:lnTo>
                  <a:pt x="1301377" y="0"/>
                </a:lnTo>
                <a:lnTo>
                  <a:pt x="1301377" y="1133381"/>
                </a:lnTo>
                <a:lnTo>
                  <a:pt x="0" y="11333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8372694" y="4036397"/>
            <a:ext cx="1302946" cy="1329536"/>
          </a:xfrm>
          <a:custGeom>
            <a:avLst/>
            <a:gdLst/>
            <a:ahLst/>
            <a:cxnLst/>
            <a:rect r="r" b="b" t="t" l="l"/>
            <a:pathLst>
              <a:path h="1329536" w="1302946">
                <a:moveTo>
                  <a:pt x="0" y="0"/>
                </a:moveTo>
                <a:lnTo>
                  <a:pt x="1302946" y="0"/>
                </a:lnTo>
                <a:lnTo>
                  <a:pt x="1302946" y="1329537"/>
                </a:lnTo>
                <a:lnTo>
                  <a:pt x="0" y="132953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14102884" y="4036397"/>
            <a:ext cx="1329536" cy="1329536"/>
          </a:xfrm>
          <a:custGeom>
            <a:avLst/>
            <a:gdLst/>
            <a:ahLst/>
            <a:cxnLst/>
            <a:rect r="r" b="b" t="t" l="l"/>
            <a:pathLst>
              <a:path h="1329536" w="1329536">
                <a:moveTo>
                  <a:pt x="0" y="0"/>
                </a:moveTo>
                <a:lnTo>
                  <a:pt x="1329536" y="0"/>
                </a:lnTo>
                <a:lnTo>
                  <a:pt x="1329536" y="1329537"/>
                </a:lnTo>
                <a:lnTo>
                  <a:pt x="0" y="1329537"/>
                </a:lnTo>
                <a:lnTo>
                  <a:pt x="0" y="0"/>
                </a:lnTo>
                <a:close/>
              </a:path>
            </a:pathLst>
          </a:custGeom>
          <a:blipFill>
            <a:blip r:embed="rId14"/>
            <a:stretch>
              <a:fillRect l="0" t="0" r="0" b="0"/>
            </a:stretch>
          </a:blipFill>
        </p:spPr>
      </p:sp>
      <p:sp>
        <p:nvSpPr>
          <p:cNvPr name="TextBox 19" id="19"/>
          <p:cNvSpPr txBox="true"/>
          <p:nvPr/>
        </p:nvSpPr>
        <p:spPr>
          <a:xfrm rot="0">
            <a:off x="1632982" y="5822266"/>
            <a:ext cx="3219107" cy="516635"/>
          </a:xfrm>
          <a:prstGeom prst="rect">
            <a:avLst/>
          </a:prstGeom>
        </p:spPr>
        <p:txBody>
          <a:bodyPr anchor="t" rtlCol="false" tIns="0" lIns="0" bIns="0" rIns="0">
            <a:spAutoFit/>
          </a:bodyPr>
          <a:lstStyle/>
          <a:p>
            <a:pPr algn="ctr">
              <a:lnSpc>
                <a:spcPts val="3821"/>
              </a:lnSpc>
            </a:pPr>
            <a:r>
              <a:rPr lang="en-US" b="true" sz="4199">
                <a:solidFill>
                  <a:srgbClr val="05061C"/>
                </a:solidFill>
                <a:latin typeface="Dumondi Condensed Bold"/>
                <a:ea typeface="Dumondi Condensed Bold"/>
                <a:cs typeface="Dumondi Condensed Bold"/>
                <a:sym typeface="Dumondi Condensed Bold"/>
              </a:rPr>
              <a:t>Volumen</a:t>
            </a:r>
          </a:p>
        </p:txBody>
      </p:sp>
      <p:sp>
        <p:nvSpPr>
          <p:cNvPr name="TextBox 20" id="20"/>
          <p:cNvSpPr txBox="true"/>
          <p:nvPr/>
        </p:nvSpPr>
        <p:spPr>
          <a:xfrm rot="0">
            <a:off x="7406444" y="5822266"/>
            <a:ext cx="3235447" cy="516635"/>
          </a:xfrm>
          <a:prstGeom prst="rect">
            <a:avLst/>
          </a:prstGeom>
        </p:spPr>
        <p:txBody>
          <a:bodyPr anchor="t" rtlCol="false" tIns="0" lIns="0" bIns="0" rIns="0">
            <a:spAutoFit/>
          </a:bodyPr>
          <a:lstStyle/>
          <a:p>
            <a:pPr algn="ctr" marL="0" indent="0" lvl="0">
              <a:lnSpc>
                <a:spcPts val="3821"/>
              </a:lnSpc>
            </a:pPr>
            <a:r>
              <a:rPr lang="en-US" b="true" sz="4199">
                <a:solidFill>
                  <a:srgbClr val="05061C"/>
                </a:solidFill>
                <a:latin typeface="Dumondi Condensed Bold"/>
                <a:ea typeface="Dumondi Condensed Bold"/>
                <a:cs typeface="Dumondi Condensed Bold"/>
                <a:sym typeface="Dumondi Condensed Bold"/>
              </a:rPr>
              <a:t>Velocidad</a:t>
            </a:r>
          </a:p>
        </p:txBody>
      </p:sp>
      <p:sp>
        <p:nvSpPr>
          <p:cNvPr name="TextBox 21" id="21"/>
          <p:cNvSpPr txBox="true"/>
          <p:nvPr/>
        </p:nvSpPr>
        <p:spPr>
          <a:xfrm rot="0">
            <a:off x="13196245" y="5822266"/>
            <a:ext cx="3142815" cy="516635"/>
          </a:xfrm>
          <a:prstGeom prst="rect">
            <a:avLst/>
          </a:prstGeom>
        </p:spPr>
        <p:txBody>
          <a:bodyPr anchor="t" rtlCol="false" tIns="0" lIns="0" bIns="0" rIns="0">
            <a:spAutoFit/>
          </a:bodyPr>
          <a:lstStyle/>
          <a:p>
            <a:pPr algn="ctr" marL="0" indent="0" lvl="0">
              <a:lnSpc>
                <a:spcPts val="3821"/>
              </a:lnSpc>
            </a:pPr>
            <a:r>
              <a:rPr lang="en-US" b="true" sz="4199">
                <a:solidFill>
                  <a:srgbClr val="05061C"/>
                </a:solidFill>
                <a:latin typeface="Dumondi Condensed Bold"/>
                <a:ea typeface="Dumondi Condensed Bold"/>
                <a:cs typeface="Dumondi Condensed Bold"/>
                <a:sym typeface="Dumondi Condensed Bold"/>
              </a:rPr>
              <a:t>Variedad</a:t>
            </a:r>
          </a:p>
        </p:txBody>
      </p:sp>
      <p:sp>
        <p:nvSpPr>
          <p:cNvPr name="TextBox 22" id="22"/>
          <p:cNvSpPr txBox="true"/>
          <p:nvPr/>
        </p:nvSpPr>
        <p:spPr>
          <a:xfrm rot="0">
            <a:off x="12993113" y="6554927"/>
            <a:ext cx="4050205" cy="2914828"/>
          </a:xfrm>
          <a:prstGeom prst="rect">
            <a:avLst/>
          </a:prstGeom>
        </p:spPr>
        <p:txBody>
          <a:bodyPr anchor="t" rtlCol="false" tIns="0" lIns="0" bIns="0" rIns="0">
            <a:spAutoFit/>
          </a:bodyPr>
          <a:lstStyle/>
          <a:p>
            <a:pPr algn="just">
              <a:lnSpc>
                <a:spcPts val="3367"/>
              </a:lnSpc>
            </a:pPr>
            <a:r>
              <a:rPr lang="en-US" b="true" sz="2245">
                <a:solidFill>
                  <a:srgbClr val="05061C"/>
                </a:solidFill>
                <a:latin typeface="Canva Sans Bold"/>
                <a:ea typeface="Canva Sans Bold"/>
                <a:cs typeface="Canva Sans Bold"/>
                <a:sym typeface="Canva Sans Bold"/>
              </a:rPr>
              <a:t>La</a:t>
            </a:r>
            <a:r>
              <a:rPr lang="en-US" b="true" sz="2245">
                <a:solidFill>
                  <a:srgbClr val="05061C"/>
                </a:solidFill>
                <a:latin typeface="Canva Sans Bold"/>
                <a:ea typeface="Canva Sans Bold"/>
                <a:cs typeface="Canva Sans Bold"/>
                <a:sym typeface="Canva Sans Bold"/>
              </a:rPr>
              <a:t> variedad se hace referencia a los diversos tipos de datos disponibles refiere a las formas, tipos y fuentes en las que se registran los datos. </a:t>
            </a:r>
          </a:p>
          <a:p>
            <a:pPr algn="just">
              <a:lnSpc>
                <a:spcPts val="3367"/>
              </a:lnSpc>
            </a:pPr>
          </a:p>
        </p:txBody>
      </p:sp>
      <p:sp>
        <p:nvSpPr>
          <p:cNvPr name="TextBox 23" id="23"/>
          <p:cNvSpPr txBox="true"/>
          <p:nvPr/>
        </p:nvSpPr>
        <p:spPr>
          <a:xfrm rot="0">
            <a:off x="6999065" y="6554927"/>
            <a:ext cx="4050205" cy="2914828"/>
          </a:xfrm>
          <a:prstGeom prst="rect">
            <a:avLst/>
          </a:prstGeom>
        </p:spPr>
        <p:txBody>
          <a:bodyPr anchor="t" rtlCol="false" tIns="0" lIns="0" bIns="0" rIns="0">
            <a:spAutoFit/>
          </a:bodyPr>
          <a:lstStyle/>
          <a:p>
            <a:pPr algn="just">
              <a:lnSpc>
                <a:spcPts val="3367"/>
              </a:lnSpc>
            </a:pPr>
            <a:r>
              <a:rPr lang="en-US" b="true" sz="2245">
                <a:solidFill>
                  <a:srgbClr val="05061C"/>
                </a:solidFill>
                <a:latin typeface="Canva Sans Bold"/>
                <a:ea typeface="Canva Sans Bold"/>
                <a:cs typeface="Canva Sans Bold"/>
                <a:sym typeface="Canva Sans Bold"/>
              </a:rPr>
              <a:t>La velocidad se refiere a los datos en movimiento por las constantes interconexiones que realizamos, es decir, a la rapidez en la que son creados, almacenados y procesados en tiempo real.</a:t>
            </a:r>
          </a:p>
        </p:txBody>
      </p:sp>
      <p:sp>
        <p:nvSpPr>
          <p:cNvPr name="TextBox 24" id="24"/>
          <p:cNvSpPr txBox="true"/>
          <p:nvPr/>
        </p:nvSpPr>
        <p:spPr>
          <a:xfrm rot="0">
            <a:off x="1217433" y="6554927"/>
            <a:ext cx="4050205" cy="2076628"/>
          </a:xfrm>
          <a:prstGeom prst="rect">
            <a:avLst/>
          </a:prstGeom>
        </p:spPr>
        <p:txBody>
          <a:bodyPr anchor="t" rtlCol="false" tIns="0" lIns="0" bIns="0" rIns="0">
            <a:spAutoFit/>
          </a:bodyPr>
          <a:lstStyle/>
          <a:p>
            <a:pPr algn="just">
              <a:lnSpc>
                <a:spcPts val="3367"/>
              </a:lnSpc>
            </a:pPr>
            <a:r>
              <a:rPr lang="en-US" b="true" sz="2245">
                <a:solidFill>
                  <a:srgbClr val="05061C"/>
                </a:solidFill>
                <a:latin typeface="Canva Sans Bold"/>
                <a:ea typeface="Canva Sans Bold"/>
                <a:cs typeface="Canva Sans Bold"/>
                <a:sym typeface="Canva Sans Bold"/>
              </a:rPr>
              <a:t>El v</a:t>
            </a:r>
            <a:r>
              <a:rPr lang="en-US" b="true" sz="2245">
                <a:solidFill>
                  <a:srgbClr val="05061C"/>
                </a:solidFill>
                <a:latin typeface="Canva Sans Bold"/>
                <a:ea typeface="Canva Sans Bold"/>
                <a:cs typeface="Canva Sans Bold"/>
                <a:sym typeface="Canva Sans Bold"/>
              </a:rPr>
              <a:t>olumen se refiere a la cantidad de datos que son generados cada segundo, minuto y días en nuestro entorno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12591" y="3887355"/>
            <a:ext cx="1761045" cy="176104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116578" y="0"/>
                  </a:moveTo>
                  <a:lnTo>
                    <a:pt x="696222" y="0"/>
                  </a:lnTo>
                  <a:cubicBezTo>
                    <a:pt x="760606" y="0"/>
                    <a:pt x="812800" y="52194"/>
                    <a:pt x="812800" y="116578"/>
                  </a:cubicBezTo>
                  <a:lnTo>
                    <a:pt x="812800" y="696222"/>
                  </a:lnTo>
                  <a:cubicBezTo>
                    <a:pt x="812800" y="760606"/>
                    <a:pt x="760606" y="812800"/>
                    <a:pt x="696222" y="812800"/>
                  </a:cubicBezTo>
                  <a:lnTo>
                    <a:pt x="116578" y="812800"/>
                  </a:lnTo>
                  <a:cubicBezTo>
                    <a:pt x="52194" y="812800"/>
                    <a:pt x="0" y="760606"/>
                    <a:pt x="0" y="696222"/>
                  </a:cubicBezTo>
                  <a:lnTo>
                    <a:pt x="0" y="116578"/>
                  </a:lnTo>
                  <a:cubicBezTo>
                    <a:pt x="0" y="52194"/>
                    <a:pt x="52194" y="0"/>
                    <a:pt x="116578" y="0"/>
                  </a:cubicBezTo>
                  <a:close/>
                </a:path>
              </a:pathLst>
            </a:custGeom>
            <a:solidFill>
              <a:srgbClr val="05061C"/>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3563883" y="3887355"/>
            <a:ext cx="1761045" cy="1761045"/>
            <a:chOff x="0" y="0"/>
            <a:chExt cx="957848" cy="957848"/>
          </a:xfrm>
        </p:grpSpPr>
        <p:sp>
          <p:nvSpPr>
            <p:cNvPr name="Freeform 6" id="6"/>
            <p:cNvSpPr/>
            <p:nvPr/>
          </p:nvSpPr>
          <p:spPr>
            <a:xfrm flipH="false" flipV="false" rot="0">
              <a:off x="0" y="0"/>
              <a:ext cx="957848" cy="957848"/>
            </a:xfrm>
            <a:custGeom>
              <a:avLst/>
              <a:gdLst/>
              <a:ahLst/>
              <a:cxnLst/>
              <a:rect r="r" b="b" t="t" l="l"/>
              <a:pathLst>
                <a:path h="957848" w="957848">
                  <a:moveTo>
                    <a:pt x="116578" y="0"/>
                  </a:moveTo>
                  <a:lnTo>
                    <a:pt x="841270" y="0"/>
                  </a:lnTo>
                  <a:cubicBezTo>
                    <a:pt x="905654" y="0"/>
                    <a:pt x="957848" y="52194"/>
                    <a:pt x="957848" y="116578"/>
                  </a:cubicBezTo>
                  <a:lnTo>
                    <a:pt x="957848" y="841270"/>
                  </a:lnTo>
                  <a:cubicBezTo>
                    <a:pt x="957848" y="905654"/>
                    <a:pt x="905654" y="957848"/>
                    <a:pt x="841270" y="957848"/>
                  </a:cubicBezTo>
                  <a:lnTo>
                    <a:pt x="116578" y="957848"/>
                  </a:lnTo>
                  <a:cubicBezTo>
                    <a:pt x="52194" y="957848"/>
                    <a:pt x="0" y="905654"/>
                    <a:pt x="0" y="841270"/>
                  </a:cubicBezTo>
                  <a:lnTo>
                    <a:pt x="0" y="116578"/>
                  </a:lnTo>
                  <a:cubicBezTo>
                    <a:pt x="0" y="52194"/>
                    <a:pt x="52194" y="0"/>
                    <a:pt x="116578" y="0"/>
                  </a:cubicBezTo>
                  <a:close/>
                </a:path>
              </a:pathLst>
            </a:custGeom>
            <a:solidFill>
              <a:srgbClr val="05061C"/>
            </a:solidFill>
          </p:spPr>
        </p:sp>
        <p:sp>
          <p:nvSpPr>
            <p:cNvPr name="TextBox 7" id="7"/>
            <p:cNvSpPr txBox="true"/>
            <p:nvPr/>
          </p:nvSpPr>
          <p:spPr>
            <a:xfrm>
              <a:off x="0" y="-19050"/>
              <a:ext cx="957848" cy="976898"/>
            </a:xfrm>
            <a:prstGeom prst="rect">
              <a:avLst/>
            </a:prstGeom>
          </p:spPr>
          <p:txBody>
            <a:bodyPr anchor="ctr" rtlCol="false" tIns="50800" lIns="50800" bIns="50800" rIns="50800"/>
            <a:lstStyle/>
            <a:p>
              <a:pPr algn="ctr">
                <a:lnSpc>
                  <a:spcPts val="2989"/>
                </a:lnSpc>
              </a:pPr>
            </a:p>
          </p:txBody>
        </p:sp>
      </p:grpSp>
      <p:sp>
        <p:nvSpPr>
          <p:cNvPr name="TextBox 8" id="8"/>
          <p:cNvSpPr txBox="true"/>
          <p:nvPr/>
        </p:nvSpPr>
        <p:spPr>
          <a:xfrm rot="0">
            <a:off x="749245" y="1441560"/>
            <a:ext cx="16789511" cy="1990725"/>
          </a:xfrm>
          <a:prstGeom prst="rect">
            <a:avLst/>
          </a:prstGeom>
        </p:spPr>
        <p:txBody>
          <a:bodyPr anchor="t" rtlCol="false" tIns="0" lIns="0" bIns="0" rIns="0">
            <a:spAutoFit/>
          </a:bodyPr>
          <a:lstStyle/>
          <a:p>
            <a:pPr algn="ctr" marL="0" indent="0" lvl="0">
              <a:lnSpc>
                <a:spcPts val="15712"/>
              </a:lnSpc>
              <a:spcBef>
                <a:spcPct val="0"/>
              </a:spcBef>
            </a:pPr>
            <a:r>
              <a:rPr lang="en-US" b="true" sz="13093">
                <a:solidFill>
                  <a:srgbClr val="05061C"/>
                </a:solidFill>
                <a:latin typeface="Dumondi Condensed Heavy"/>
                <a:ea typeface="Dumondi Condensed Heavy"/>
                <a:cs typeface="Dumondi Condensed Heavy"/>
                <a:sym typeface="Dumondi Condensed Heavy"/>
              </a:rPr>
              <a:t>Las cinco "V" de Big Data</a:t>
            </a:r>
          </a:p>
        </p:txBody>
      </p:sp>
      <p:sp>
        <p:nvSpPr>
          <p:cNvPr name="Freeform 9" id="9"/>
          <p:cNvSpPr/>
          <p:nvPr/>
        </p:nvSpPr>
        <p:spPr>
          <a:xfrm flipH="false" flipV="false" rot="0">
            <a:off x="-559728" y="1028700"/>
            <a:ext cx="2617945" cy="1989639"/>
          </a:xfrm>
          <a:custGeom>
            <a:avLst/>
            <a:gdLst/>
            <a:ahLst/>
            <a:cxnLst/>
            <a:rect r="r" b="b" t="t" l="l"/>
            <a:pathLst>
              <a:path h="1989639" w="2617945">
                <a:moveTo>
                  <a:pt x="0" y="0"/>
                </a:moveTo>
                <a:lnTo>
                  <a:pt x="2617945" y="0"/>
                </a:lnTo>
                <a:lnTo>
                  <a:pt x="2617945" y="1989639"/>
                </a:lnTo>
                <a:lnTo>
                  <a:pt x="0" y="19896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8817732">
            <a:off x="1736512" y="-1429805"/>
            <a:ext cx="2056723" cy="2893088"/>
          </a:xfrm>
          <a:custGeom>
            <a:avLst/>
            <a:gdLst/>
            <a:ahLst/>
            <a:cxnLst/>
            <a:rect r="r" b="b" t="t" l="l"/>
            <a:pathLst>
              <a:path h="2893088" w="2056723">
                <a:moveTo>
                  <a:pt x="0" y="0"/>
                </a:moveTo>
                <a:lnTo>
                  <a:pt x="2056723" y="0"/>
                </a:lnTo>
                <a:lnTo>
                  <a:pt x="2056723" y="2893088"/>
                </a:lnTo>
                <a:lnTo>
                  <a:pt x="0" y="28930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2080135">
            <a:off x="17023975" y="-289393"/>
            <a:ext cx="1999490" cy="3425917"/>
          </a:xfrm>
          <a:custGeom>
            <a:avLst/>
            <a:gdLst/>
            <a:ahLst/>
            <a:cxnLst/>
            <a:rect r="r" b="b" t="t" l="l"/>
            <a:pathLst>
              <a:path h="3425917" w="1999490">
                <a:moveTo>
                  <a:pt x="0" y="0"/>
                </a:moveTo>
                <a:lnTo>
                  <a:pt x="1999490" y="0"/>
                </a:lnTo>
                <a:lnTo>
                  <a:pt x="1999490" y="3425917"/>
                </a:lnTo>
                <a:lnTo>
                  <a:pt x="0" y="34259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4493191">
            <a:off x="13972633" y="-1211555"/>
            <a:ext cx="1784158" cy="3395457"/>
          </a:xfrm>
          <a:custGeom>
            <a:avLst/>
            <a:gdLst/>
            <a:ahLst/>
            <a:cxnLst/>
            <a:rect r="r" b="b" t="t" l="l"/>
            <a:pathLst>
              <a:path h="3395457" w="1784158">
                <a:moveTo>
                  <a:pt x="0" y="0"/>
                </a:moveTo>
                <a:lnTo>
                  <a:pt x="1784159" y="0"/>
                </a:lnTo>
                <a:lnTo>
                  <a:pt x="1784159" y="3395456"/>
                </a:lnTo>
                <a:lnTo>
                  <a:pt x="0" y="33954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3779638" y="4103109"/>
            <a:ext cx="1329536" cy="1329536"/>
          </a:xfrm>
          <a:custGeom>
            <a:avLst/>
            <a:gdLst/>
            <a:ahLst/>
            <a:cxnLst/>
            <a:rect r="r" b="b" t="t" l="l"/>
            <a:pathLst>
              <a:path h="1329536" w="1329536">
                <a:moveTo>
                  <a:pt x="0" y="0"/>
                </a:moveTo>
                <a:lnTo>
                  <a:pt x="1329536" y="0"/>
                </a:lnTo>
                <a:lnTo>
                  <a:pt x="1329536" y="1329536"/>
                </a:lnTo>
                <a:lnTo>
                  <a:pt x="0" y="1329536"/>
                </a:lnTo>
                <a:lnTo>
                  <a:pt x="0" y="0"/>
                </a:lnTo>
                <a:close/>
              </a:path>
            </a:pathLst>
          </a:custGeom>
          <a:blipFill>
            <a:blip r:embed="rId10"/>
            <a:stretch>
              <a:fillRect l="0" t="0" r="0" b="0"/>
            </a:stretch>
          </a:blipFill>
        </p:spPr>
      </p:sp>
      <p:sp>
        <p:nvSpPr>
          <p:cNvPr name="Freeform 14" id="14"/>
          <p:cNvSpPr/>
          <p:nvPr/>
        </p:nvSpPr>
        <p:spPr>
          <a:xfrm flipH="false" flipV="false" rot="0">
            <a:off x="12324853" y="4096125"/>
            <a:ext cx="1336520" cy="1336520"/>
          </a:xfrm>
          <a:custGeom>
            <a:avLst/>
            <a:gdLst/>
            <a:ahLst/>
            <a:cxnLst/>
            <a:rect r="r" b="b" t="t" l="l"/>
            <a:pathLst>
              <a:path h="1336520" w="1336520">
                <a:moveTo>
                  <a:pt x="0" y="0"/>
                </a:moveTo>
                <a:lnTo>
                  <a:pt x="1336520" y="0"/>
                </a:lnTo>
                <a:lnTo>
                  <a:pt x="1336520" y="1336520"/>
                </a:lnTo>
                <a:lnTo>
                  <a:pt x="0" y="1336520"/>
                </a:lnTo>
                <a:lnTo>
                  <a:pt x="0" y="0"/>
                </a:lnTo>
                <a:close/>
              </a:path>
            </a:pathLst>
          </a:custGeom>
          <a:blipFill>
            <a:blip r:embed="rId11"/>
            <a:stretch>
              <a:fillRect l="0" t="0" r="0" b="0"/>
            </a:stretch>
          </a:blipFill>
        </p:spPr>
      </p:sp>
      <p:sp>
        <p:nvSpPr>
          <p:cNvPr name="TextBox 15" id="15"/>
          <p:cNvSpPr txBox="true"/>
          <p:nvPr/>
        </p:nvSpPr>
        <p:spPr>
          <a:xfrm rot="0">
            <a:off x="2834852" y="5888977"/>
            <a:ext cx="3219107" cy="516635"/>
          </a:xfrm>
          <a:prstGeom prst="rect">
            <a:avLst/>
          </a:prstGeom>
        </p:spPr>
        <p:txBody>
          <a:bodyPr anchor="t" rtlCol="false" tIns="0" lIns="0" bIns="0" rIns="0">
            <a:spAutoFit/>
          </a:bodyPr>
          <a:lstStyle/>
          <a:p>
            <a:pPr algn="ctr">
              <a:lnSpc>
                <a:spcPts val="3821"/>
              </a:lnSpc>
            </a:pPr>
            <a:r>
              <a:rPr lang="en-US" b="true" sz="4199">
                <a:solidFill>
                  <a:srgbClr val="05061C"/>
                </a:solidFill>
                <a:latin typeface="Dumondi Condensed Bold"/>
                <a:ea typeface="Dumondi Condensed Bold"/>
                <a:cs typeface="Dumondi Condensed Bold"/>
                <a:sym typeface="Dumondi Condensed Bold"/>
              </a:rPr>
              <a:t>Veracidad</a:t>
            </a:r>
          </a:p>
        </p:txBody>
      </p:sp>
      <p:sp>
        <p:nvSpPr>
          <p:cNvPr name="TextBox 16" id="16"/>
          <p:cNvSpPr txBox="true"/>
          <p:nvPr/>
        </p:nvSpPr>
        <p:spPr>
          <a:xfrm rot="0">
            <a:off x="11421706" y="5888977"/>
            <a:ext cx="3142815" cy="516635"/>
          </a:xfrm>
          <a:prstGeom prst="rect">
            <a:avLst/>
          </a:prstGeom>
        </p:spPr>
        <p:txBody>
          <a:bodyPr anchor="t" rtlCol="false" tIns="0" lIns="0" bIns="0" rIns="0">
            <a:spAutoFit/>
          </a:bodyPr>
          <a:lstStyle/>
          <a:p>
            <a:pPr algn="ctr" marL="0" indent="0" lvl="0">
              <a:lnSpc>
                <a:spcPts val="3821"/>
              </a:lnSpc>
            </a:pPr>
            <a:r>
              <a:rPr lang="en-US" b="true" sz="4199">
                <a:solidFill>
                  <a:srgbClr val="05061C"/>
                </a:solidFill>
                <a:latin typeface="Dumondi Condensed Bold"/>
                <a:ea typeface="Dumondi Condensed Bold"/>
                <a:cs typeface="Dumondi Condensed Bold"/>
                <a:sym typeface="Dumondi Condensed Bold"/>
              </a:rPr>
              <a:t>Valor</a:t>
            </a:r>
          </a:p>
        </p:txBody>
      </p:sp>
      <p:sp>
        <p:nvSpPr>
          <p:cNvPr name="TextBox 17" id="17"/>
          <p:cNvSpPr txBox="true"/>
          <p:nvPr/>
        </p:nvSpPr>
        <p:spPr>
          <a:xfrm rot="0">
            <a:off x="10330648" y="6688339"/>
            <a:ext cx="5683962" cy="2914828"/>
          </a:xfrm>
          <a:prstGeom prst="rect">
            <a:avLst/>
          </a:prstGeom>
        </p:spPr>
        <p:txBody>
          <a:bodyPr anchor="t" rtlCol="false" tIns="0" lIns="0" bIns="0" rIns="0">
            <a:spAutoFit/>
          </a:bodyPr>
          <a:lstStyle/>
          <a:p>
            <a:pPr algn="just">
              <a:lnSpc>
                <a:spcPts val="3367"/>
              </a:lnSpc>
            </a:pPr>
            <a:r>
              <a:rPr lang="en-US" b="true" sz="2245">
                <a:solidFill>
                  <a:srgbClr val="05061C"/>
                </a:solidFill>
                <a:latin typeface="Canva Sans Bold"/>
                <a:ea typeface="Canva Sans Bold"/>
                <a:cs typeface="Canva Sans Bold"/>
                <a:sym typeface="Canva Sans Bold"/>
              </a:rPr>
              <a:t>Los datos tienen un valor interno en los negocios. Sin embargo, no tienen ninguna utilidad hasta que dicho valor se descubre.</a:t>
            </a:r>
          </a:p>
          <a:p>
            <a:pPr algn="just">
              <a:lnSpc>
                <a:spcPts val="3367"/>
              </a:lnSpc>
            </a:pPr>
            <a:r>
              <a:rPr lang="en-US" b="true" sz="2245">
                <a:solidFill>
                  <a:srgbClr val="05061C"/>
                </a:solidFill>
                <a:latin typeface="Canva Sans Bold"/>
                <a:ea typeface="Canva Sans Bold"/>
                <a:cs typeface="Canva Sans Bold"/>
                <a:sym typeface="Canva Sans Bold"/>
              </a:rPr>
              <a:t>El valor a su vez se convierte en conocimiento, y este en acción o en decisión.</a:t>
            </a:r>
          </a:p>
        </p:txBody>
      </p:sp>
      <p:sp>
        <p:nvSpPr>
          <p:cNvPr name="TextBox 18" id="18"/>
          <p:cNvSpPr txBox="true"/>
          <p:nvPr/>
        </p:nvSpPr>
        <p:spPr>
          <a:xfrm rot="0">
            <a:off x="1816369" y="6681837"/>
            <a:ext cx="5256073" cy="2495728"/>
          </a:xfrm>
          <a:prstGeom prst="rect">
            <a:avLst/>
          </a:prstGeom>
        </p:spPr>
        <p:txBody>
          <a:bodyPr anchor="t" rtlCol="false" tIns="0" lIns="0" bIns="0" rIns="0">
            <a:spAutoFit/>
          </a:bodyPr>
          <a:lstStyle/>
          <a:p>
            <a:pPr algn="just">
              <a:lnSpc>
                <a:spcPts val="3367"/>
              </a:lnSpc>
            </a:pPr>
            <a:r>
              <a:rPr lang="en-US" b="true" sz="2245">
                <a:solidFill>
                  <a:srgbClr val="05061C"/>
                </a:solidFill>
                <a:latin typeface="Canva Sans Bold"/>
                <a:ea typeface="Canva Sans Bold"/>
                <a:cs typeface="Canva Sans Bold"/>
                <a:sym typeface="Canva Sans Bold"/>
              </a:rPr>
              <a:t>La id</a:t>
            </a:r>
            <a:r>
              <a:rPr lang="en-US" b="true" sz="2245">
                <a:solidFill>
                  <a:srgbClr val="05061C"/>
                </a:solidFill>
                <a:latin typeface="Canva Sans Bold"/>
                <a:ea typeface="Canva Sans Bold"/>
                <a:cs typeface="Canva Sans Bold"/>
                <a:sym typeface="Canva Sans Bold"/>
              </a:rPr>
              <a:t>ea de veracidad de los datos está ligada a otros conceptos funcionales, como la calidad y la integridad de los datos.</a:t>
            </a:r>
          </a:p>
          <a:p>
            <a:pPr algn="just">
              <a:lnSpc>
                <a:spcPts val="3367"/>
              </a:lnSpc>
            </a:pPr>
            <a:r>
              <a:rPr lang="en-US" b="true" sz="2245">
                <a:solidFill>
                  <a:srgbClr val="05061C"/>
                </a:solidFill>
                <a:latin typeface="Canva Sans Bold"/>
                <a:ea typeface="Canva Sans Bold"/>
                <a:cs typeface="Canva Sans Bold"/>
                <a:sym typeface="Canva Sans Bold"/>
              </a:rPr>
              <a:t>Se refiere al grado de fiabilidad de la información recibida.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5328" y="3043695"/>
            <a:ext cx="16618224" cy="6384514"/>
            <a:chOff x="0" y="0"/>
            <a:chExt cx="4376816" cy="1681518"/>
          </a:xfrm>
        </p:grpSpPr>
        <p:sp>
          <p:nvSpPr>
            <p:cNvPr name="Freeform 3" id="3"/>
            <p:cNvSpPr/>
            <p:nvPr/>
          </p:nvSpPr>
          <p:spPr>
            <a:xfrm flipH="false" flipV="false" rot="0">
              <a:off x="0" y="0"/>
              <a:ext cx="4376816" cy="1681518"/>
            </a:xfrm>
            <a:custGeom>
              <a:avLst/>
              <a:gdLst/>
              <a:ahLst/>
              <a:cxnLst/>
              <a:rect r="r" b="b" t="t" l="l"/>
              <a:pathLst>
                <a:path h="1681518" w="4376816">
                  <a:moveTo>
                    <a:pt x="4659" y="0"/>
                  </a:moveTo>
                  <a:lnTo>
                    <a:pt x="4372158" y="0"/>
                  </a:lnTo>
                  <a:cubicBezTo>
                    <a:pt x="4373393" y="0"/>
                    <a:pt x="4374578" y="491"/>
                    <a:pt x="4375452" y="1364"/>
                  </a:cubicBezTo>
                  <a:cubicBezTo>
                    <a:pt x="4376326" y="2238"/>
                    <a:pt x="4376816" y="3423"/>
                    <a:pt x="4376816" y="4659"/>
                  </a:cubicBezTo>
                  <a:lnTo>
                    <a:pt x="4376816" y="1676859"/>
                  </a:lnTo>
                  <a:cubicBezTo>
                    <a:pt x="4376816" y="1678095"/>
                    <a:pt x="4376326" y="1679280"/>
                    <a:pt x="4375452" y="1680154"/>
                  </a:cubicBezTo>
                  <a:cubicBezTo>
                    <a:pt x="4374578" y="1681027"/>
                    <a:pt x="4373393" y="1681518"/>
                    <a:pt x="4372158" y="1681518"/>
                  </a:cubicBezTo>
                  <a:lnTo>
                    <a:pt x="4659" y="1681518"/>
                  </a:lnTo>
                  <a:cubicBezTo>
                    <a:pt x="2086" y="1681518"/>
                    <a:pt x="0" y="1679432"/>
                    <a:pt x="0" y="1676859"/>
                  </a:cubicBezTo>
                  <a:lnTo>
                    <a:pt x="0" y="4659"/>
                  </a:lnTo>
                  <a:cubicBezTo>
                    <a:pt x="0" y="3423"/>
                    <a:pt x="491" y="2238"/>
                    <a:pt x="1364" y="1364"/>
                  </a:cubicBezTo>
                  <a:cubicBezTo>
                    <a:pt x="2238" y="491"/>
                    <a:pt x="3423" y="0"/>
                    <a:pt x="4659" y="0"/>
                  </a:cubicBezTo>
                  <a:close/>
                </a:path>
              </a:pathLst>
            </a:custGeom>
            <a:solidFill>
              <a:srgbClr val="05061C"/>
            </a:solidFill>
          </p:spPr>
        </p:sp>
        <p:sp>
          <p:nvSpPr>
            <p:cNvPr name="TextBox 4" id="4"/>
            <p:cNvSpPr txBox="true"/>
            <p:nvPr/>
          </p:nvSpPr>
          <p:spPr>
            <a:xfrm>
              <a:off x="0" y="-28575"/>
              <a:ext cx="4376816" cy="1710093"/>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1680322" y="3446463"/>
            <a:ext cx="5578978" cy="5578978"/>
          </a:xfrm>
          <a:custGeom>
            <a:avLst/>
            <a:gdLst/>
            <a:ahLst/>
            <a:cxnLst/>
            <a:rect r="r" b="b" t="t" l="l"/>
            <a:pathLst>
              <a:path h="5578978" w="5578978">
                <a:moveTo>
                  <a:pt x="0" y="0"/>
                </a:moveTo>
                <a:lnTo>
                  <a:pt x="5578978" y="0"/>
                </a:lnTo>
                <a:lnTo>
                  <a:pt x="5578978" y="5578978"/>
                </a:lnTo>
                <a:lnTo>
                  <a:pt x="0" y="5578978"/>
                </a:lnTo>
                <a:lnTo>
                  <a:pt x="0" y="0"/>
                </a:lnTo>
                <a:close/>
              </a:path>
            </a:pathLst>
          </a:custGeom>
          <a:blipFill>
            <a:blip r:embed="rId2"/>
            <a:stretch>
              <a:fillRect l="0" t="0" r="0" b="0"/>
            </a:stretch>
          </a:blipFill>
        </p:spPr>
      </p:sp>
      <p:sp>
        <p:nvSpPr>
          <p:cNvPr name="TextBox 6" id="6"/>
          <p:cNvSpPr txBox="true"/>
          <p:nvPr/>
        </p:nvSpPr>
        <p:spPr>
          <a:xfrm rot="0">
            <a:off x="552285" y="1238250"/>
            <a:ext cx="17183430" cy="1528994"/>
          </a:xfrm>
          <a:prstGeom prst="rect">
            <a:avLst/>
          </a:prstGeom>
        </p:spPr>
        <p:txBody>
          <a:bodyPr anchor="t" rtlCol="false" tIns="0" lIns="0" bIns="0" rIns="0">
            <a:spAutoFit/>
          </a:bodyPr>
          <a:lstStyle/>
          <a:p>
            <a:pPr algn="ctr">
              <a:lnSpc>
                <a:spcPts val="11697"/>
              </a:lnSpc>
            </a:pPr>
            <a:r>
              <a:rPr lang="en-US" b="true" sz="11468">
                <a:solidFill>
                  <a:srgbClr val="05061C"/>
                </a:solidFill>
                <a:latin typeface="Dumondi Condensed Heavy"/>
                <a:ea typeface="Dumondi Condensed Heavy"/>
                <a:cs typeface="Dumondi Condensed Heavy"/>
                <a:sym typeface="Dumondi Condensed Heavy"/>
              </a:rPr>
              <a:t>VENTAJAS DEL BIG DATA</a:t>
            </a:r>
          </a:p>
        </p:txBody>
      </p:sp>
      <p:sp>
        <p:nvSpPr>
          <p:cNvPr name="TextBox 7" id="7"/>
          <p:cNvSpPr txBox="true"/>
          <p:nvPr/>
        </p:nvSpPr>
        <p:spPr>
          <a:xfrm rot="0">
            <a:off x="1246519" y="3986240"/>
            <a:ext cx="9925805" cy="1934845"/>
          </a:xfrm>
          <a:prstGeom prst="rect">
            <a:avLst/>
          </a:prstGeom>
        </p:spPr>
        <p:txBody>
          <a:bodyPr anchor="t" rtlCol="false" tIns="0" lIns="0" bIns="0" rIns="0">
            <a:spAutoFit/>
          </a:bodyPr>
          <a:lstStyle/>
          <a:p>
            <a:pPr algn="just">
              <a:lnSpc>
                <a:spcPts val="3079"/>
              </a:lnSpc>
            </a:pPr>
            <a:r>
              <a:rPr lang="en-US" sz="2199">
                <a:solidFill>
                  <a:srgbClr val="FFFFFF"/>
                </a:solidFill>
                <a:latin typeface="Clear Sans"/>
                <a:ea typeface="Clear Sans"/>
                <a:cs typeface="Clear Sans"/>
                <a:sym typeface="Clear Sans"/>
              </a:rPr>
              <a:t>Con mejores estadísticas, las organizaciones pueden tomar decisiones basadas en datos con proyecciones y predicciones más confiables. Cuando se combina con la automatización y el análisis,  abre  posibilidades, incluidas tendencias de mercado , análisis de redes sociales y patrones que informan la gestión de riesgos.</a:t>
            </a:r>
          </a:p>
        </p:txBody>
      </p:sp>
      <p:sp>
        <p:nvSpPr>
          <p:cNvPr name="TextBox 8" id="8"/>
          <p:cNvSpPr txBox="true"/>
          <p:nvPr/>
        </p:nvSpPr>
        <p:spPr>
          <a:xfrm rot="0">
            <a:off x="1246519" y="7140081"/>
            <a:ext cx="9925805" cy="1544320"/>
          </a:xfrm>
          <a:prstGeom prst="rect">
            <a:avLst/>
          </a:prstGeom>
        </p:spPr>
        <p:txBody>
          <a:bodyPr anchor="t" rtlCol="false" tIns="0" lIns="0" bIns="0" rIns="0">
            <a:spAutoFit/>
          </a:bodyPr>
          <a:lstStyle/>
          <a:p>
            <a:pPr algn="just">
              <a:lnSpc>
                <a:spcPts val="3079"/>
              </a:lnSpc>
            </a:pPr>
            <a:r>
              <a:rPr lang="en-US" sz="2199">
                <a:solidFill>
                  <a:srgbClr val="FFFFFF"/>
                </a:solidFill>
                <a:latin typeface="Clear Sans"/>
                <a:ea typeface="Clear Sans"/>
                <a:cs typeface="Clear Sans"/>
                <a:sym typeface="Clear Sans"/>
              </a:rPr>
              <a:t>Cuando las organizaciones tienen más datos, pueden obtener mejores estadísticas. Descubre conexiones antes ocultas y amplía perspectivas perdidas. Esto permite a las organizaciones tener una comprensión más completa del cómo y el porqué de las cosas</a:t>
            </a:r>
          </a:p>
        </p:txBody>
      </p:sp>
      <p:sp>
        <p:nvSpPr>
          <p:cNvPr name="TextBox 9" id="9"/>
          <p:cNvSpPr txBox="true"/>
          <p:nvPr/>
        </p:nvSpPr>
        <p:spPr>
          <a:xfrm rot="0">
            <a:off x="1246519" y="3543010"/>
            <a:ext cx="4747488" cy="507365"/>
          </a:xfrm>
          <a:prstGeom prst="rect">
            <a:avLst/>
          </a:prstGeom>
        </p:spPr>
        <p:txBody>
          <a:bodyPr anchor="t" rtlCol="false" tIns="0" lIns="0" bIns="0" rIns="0">
            <a:spAutoFit/>
          </a:bodyPr>
          <a:lstStyle/>
          <a:p>
            <a:pPr algn="l">
              <a:lnSpc>
                <a:spcPts val="3639"/>
              </a:lnSpc>
              <a:spcBef>
                <a:spcPct val="0"/>
              </a:spcBef>
            </a:pPr>
            <a:r>
              <a:rPr lang="en-US" sz="2799">
                <a:solidFill>
                  <a:srgbClr val="BAC4EF"/>
                </a:solidFill>
                <a:latin typeface="Bugaki"/>
                <a:ea typeface="Bugaki"/>
                <a:cs typeface="Bugaki"/>
                <a:sym typeface="Bugaki"/>
              </a:rPr>
              <a:t>Toma de decisiones. </a:t>
            </a:r>
          </a:p>
        </p:txBody>
      </p:sp>
      <p:sp>
        <p:nvSpPr>
          <p:cNvPr name="TextBox 10" id="10"/>
          <p:cNvSpPr txBox="true"/>
          <p:nvPr/>
        </p:nvSpPr>
        <p:spPr>
          <a:xfrm rot="0">
            <a:off x="1246519" y="6696851"/>
            <a:ext cx="4254001" cy="507365"/>
          </a:xfrm>
          <a:prstGeom prst="rect">
            <a:avLst/>
          </a:prstGeom>
        </p:spPr>
        <p:txBody>
          <a:bodyPr anchor="t" rtlCol="false" tIns="0" lIns="0" bIns="0" rIns="0">
            <a:spAutoFit/>
          </a:bodyPr>
          <a:lstStyle/>
          <a:p>
            <a:pPr algn="l">
              <a:lnSpc>
                <a:spcPts val="3639"/>
              </a:lnSpc>
              <a:spcBef>
                <a:spcPct val="0"/>
              </a:spcBef>
            </a:pPr>
            <a:r>
              <a:rPr lang="en-US" sz="2799">
                <a:solidFill>
                  <a:srgbClr val="BAC4EF"/>
                </a:solidFill>
                <a:latin typeface="Bugaki"/>
                <a:ea typeface="Bugaki"/>
                <a:cs typeface="Bugaki"/>
                <a:sym typeface="Bugaki"/>
              </a:rPr>
              <a:t>Mej</a:t>
            </a:r>
            <a:r>
              <a:rPr lang="en-US" sz="2799">
                <a:solidFill>
                  <a:srgbClr val="BAC4EF"/>
                </a:solidFill>
                <a:latin typeface="Bugaki"/>
                <a:ea typeface="Bugaki"/>
                <a:cs typeface="Bugaki"/>
                <a:sym typeface="Bugaki"/>
              </a:rPr>
              <a:t>ores estadísticas.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061C"/>
        </a:solidFill>
      </p:bgPr>
    </p:bg>
    <p:spTree>
      <p:nvGrpSpPr>
        <p:cNvPr id="1" name=""/>
        <p:cNvGrpSpPr/>
        <p:nvPr/>
      </p:nvGrpSpPr>
      <p:grpSpPr>
        <a:xfrm>
          <a:off x="0" y="0"/>
          <a:ext cx="0" cy="0"/>
          <a:chOff x="0" y="0"/>
          <a:chExt cx="0" cy="0"/>
        </a:xfrm>
      </p:grpSpPr>
      <p:grpSp>
        <p:nvGrpSpPr>
          <p:cNvPr name="Group 2" id="2"/>
          <p:cNvGrpSpPr/>
          <p:nvPr/>
        </p:nvGrpSpPr>
        <p:grpSpPr>
          <a:xfrm rot="0">
            <a:off x="725328" y="3043695"/>
            <a:ext cx="16618224" cy="6384514"/>
            <a:chOff x="0" y="0"/>
            <a:chExt cx="4376816" cy="1681518"/>
          </a:xfrm>
        </p:grpSpPr>
        <p:sp>
          <p:nvSpPr>
            <p:cNvPr name="Freeform 3" id="3"/>
            <p:cNvSpPr/>
            <p:nvPr/>
          </p:nvSpPr>
          <p:spPr>
            <a:xfrm flipH="false" flipV="false" rot="0">
              <a:off x="0" y="0"/>
              <a:ext cx="4376816" cy="1681518"/>
            </a:xfrm>
            <a:custGeom>
              <a:avLst/>
              <a:gdLst/>
              <a:ahLst/>
              <a:cxnLst/>
              <a:rect r="r" b="b" t="t" l="l"/>
              <a:pathLst>
                <a:path h="1681518" w="4376816">
                  <a:moveTo>
                    <a:pt x="4659" y="0"/>
                  </a:moveTo>
                  <a:lnTo>
                    <a:pt x="4372158" y="0"/>
                  </a:lnTo>
                  <a:cubicBezTo>
                    <a:pt x="4373393" y="0"/>
                    <a:pt x="4374578" y="491"/>
                    <a:pt x="4375452" y="1364"/>
                  </a:cubicBezTo>
                  <a:cubicBezTo>
                    <a:pt x="4376326" y="2238"/>
                    <a:pt x="4376816" y="3423"/>
                    <a:pt x="4376816" y="4659"/>
                  </a:cubicBezTo>
                  <a:lnTo>
                    <a:pt x="4376816" y="1676859"/>
                  </a:lnTo>
                  <a:cubicBezTo>
                    <a:pt x="4376816" y="1678095"/>
                    <a:pt x="4376326" y="1679280"/>
                    <a:pt x="4375452" y="1680154"/>
                  </a:cubicBezTo>
                  <a:cubicBezTo>
                    <a:pt x="4374578" y="1681027"/>
                    <a:pt x="4373393" y="1681518"/>
                    <a:pt x="4372158" y="1681518"/>
                  </a:cubicBezTo>
                  <a:lnTo>
                    <a:pt x="4659" y="1681518"/>
                  </a:lnTo>
                  <a:cubicBezTo>
                    <a:pt x="2086" y="1681518"/>
                    <a:pt x="0" y="1679432"/>
                    <a:pt x="0" y="1676859"/>
                  </a:cubicBezTo>
                  <a:lnTo>
                    <a:pt x="0" y="4659"/>
                  </a:lnTo>
                  <a:cubicBezTo>
                    <a:pt x="0" y="3423"/>
                    <a:pt x="491" y="2238"/>
                    <a:pt x="1364" y="1364"/>
                  </a:cubicBezTo>
                  <a:cubicBezTo>
                    <a:pt x="2238" y="491"/>
                    <a:pt x="3423" y="0"/>
                    <a:pt x="4659" y="0"/>
                  </a:cubicBezTo>
                  <a:close/>
                </a:path>
              </a:pathLst>
            </a:custGeom>
            <a:solidFill>
              <a:srgbClr val="FBFEFE"/>
            </a:solidFill>
          </p:spPr>
        </p:sp>
        <p:sp>
          <p:nvSpPr>
            <p:cNvPr name="TextBox 4" id="4"/>
            <p:cNvSpPr txBox="true"/>
            <p:nvPr/>
          </p:nvSpPr>
          <p:spPr>
            <a:xfrm>
              <a:off x="0" y="-28575"/>
              <a:ext cx="4376816" cy="1710093"/>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824823">
            <a:off x="11783627" y="3264129"/>
            <a:ext cx="4948945" cy="5730357"/>
          </a:xfrm>
          <a:custGeom>
            <a:avLst/>
            <a:gdLst/>
            <a:ahLst/>
            <a:cxnLst/>
            <a:rect r="r" b="b" t="t" l="l"/>
            <a:pathLst>
              <a:path h="5730357" w="4948945">
                <a:moveTo>
                  <a:pt x="0" y="0"/>
                </a:moveTo>
                <a:lnTo>
                  <a:pt x="4948945" y="0"/>
                </a:lnTo>
                <a:lnTo>
                  <a:pt x="4948945" y="5730357"/>
                </a:lnTo>
                <a:lnTo>
                  <a:pt x="0" y="57303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412496" y="3527943"/>
            <a:ext cx="5691208" cy="5207925"/>
          </a:xfrm>
          <a:custGeom>
            <a:avLst/>
            <a:gdLst/>
            <a:ahLst/>
            <a:cxnLst/>
            <a:rect r="r" b="b" t="t" l="l"/>
            <a:pathLst>
              <a:path h="5207925" w="5691208">
                <a:moveTo>
                  <a:pt x="0" y="0"/>
                </a:moveTo>
                <a:lnTo>
                  <a:pt x="5691208" y="0"/>
                </a:lnTo>
                <a:lnTo>
                  <a:pt x="5691208" y="5207925"/>
                </a:lnTo>
                <a:lnTo>
                  <a:pt x="0" y="5207925"/>
                </a:lnTo>
                <a:lnTo>
                  <a:pt x="0" y="0"/>
                </a:lnTo>
                <a:close/>
              </a:path>
            </a:pathLst>
          </a:custGeom>
          <a:blipFill>
            <a:blip r:embed="rId4"/>
            <a:stretch>
              <a:fillRect l="0" t="0" r="0" b="0"/>
            </a:stretch>
          </a:blipFill>
        </p:spPr>
      </p:sp>
      <p:sp>
        <p:nvSpPr>
          <p:cNvPr name="TextBox 7" id="7"/>
          <p:cNvSpPr txBox="true"/>
          <p:nvPr/>
        </p:nvSpPr>
        <p:spPr>
          <a:xfrm rot="0">
            <a:off x="552285" y="1238250"/>
            <a:ext cx="17183430" cy="1528994"/>
          </a:xfrm>
          <a:prstGeom prst="rect">
            <a:avLst/>
          </a:prstGeom>
        </p:spPr>
        <p:txBody>
          <a:bodyPr anchor="t" rtlCol="false" tIns="0" lIns="0" bIns="0" rIns="0">
            <a:spAutoFit/>
          </a:bodyPr>
          <a:lstStyle/>
          <a:p>
            <a:pPr algn="ctr">
              <a:lnSpc>
                <a:spcPts val="11697"/>
              </a:lnSpc>
            </a:pPr>
            <a:r>
              <a:rPr lang="en-US" b="true" sz="11468">
                <a:solidFill>
                  <a:srgbClr val="FBFEFE"/>
                </a:solidFill>
                <a:latin typeface="Dumondi Condensed Heavy"/>
                <a:ea typeface="Dumondi Condensed Heavy"/>
                <a:cs typeface="Dumondi Condensed Heavy"/>
                <a:sym typeface="Dumondi Condensed Heavy"/>
              </a:rPr>
              <a:t>VENTAJAS DEL BIG DATA</a:t>
            </a:r>
          </a:p>
        </p:txBody>
      </p:sp>
      <p:sp>
        <p:nvSpPr>
          <p:cNvPr name="TextBox 8" id="8"/>
          <p:cNvSpPr txBox="true"/>
          <p:nvPr/>
        </p:nvSpPr>
        <p:spPr>
          <a:xfrm rot="0">
            <a:off x="1246519" y="3986240"/>
            <a:ext cx="9925805" cy="1934845"/>
          </a:xfrm>
          <a:prstGeom prst="rect">
            <a:avLst/>
          </a:prstGeom>
        </p:spPr>
        <p:txBody>
          <a:bodyPr anchor="t" rtlCol="false" tIns="0" lIns="0" bIns="0" rIns="0">
            <a:spAutoFit/>
          </a:bodyPr>
          <a:lstStyle/>
          <a:p>
            <a:pPr algn="just">
              <a:lnSpc>
                <a:spcPts val="3079"/>
              </a:lnSpc>
            </a:pPr>
            <a:r>
              <a:rPr lang="en-US" sz="2199">
                <a:solidFill>
                  <a:srgbClr val="05061C"/>
                </a:solidFill>
                <a:latin typeface="Clear Sans"/>
                <a:ea typeface="Clear Sans"/>
                <a:cs typeface="Clear Sans"/>
                <a:sym typeface="Clear Sans"/>
              </a:rPr>
              <a:t>P</a:t>
            </a:r>
            <a:r>
              <a:rPr lang="en-US" sz="2199">
                <a:solidFill>
                  <a:srgbClr val="05061C"/>
                </a:solidFill>
                <a:latin typeface="Clear Sans"/>
                <a:ea typeface="Clear Sans"/>
                <a:cs typeface="Clear Sans"/>
                <a:sym typeface="Clear Sans"/>
              </a:rPr>
              <a:t>ermite a las organizaciones crear perfiles de clientes mediante una combinación de datos de ventas de clientes, datos demográficos y datos relacionados, como la actividad de las redes sociales y en campañas de marketing.</a:t>
            </a:r>
          </a:p>
          <a:p>
            <a:pPr algn="just">
              <a:lnSpc>
                <a:spcPts val="3079"/>
              </a:lnSpc>
            </a:pPr>
          </a:p>
        </p:txBody>
      </p:sp>
      <p:sp>
        <p:nvSpPr>
          <p:cNvPr name="TextBox 9" id="9"/>
          <p:cNvSpPr txBox="true"/>
          <p:nvPr/>
        </p:nvSpPr>
        <p:spPr>
          <a:xfrm rot="0">
            <a:off x="1246519" y="6278591"/>
            <a:ext cx="9925805" cy="2715895"/>
          </a:xfrm>
          <a:prstGeom prst="rect">
            <a:avLst/>
          </a:prstGeom>
        </p:spPr>
        <p:txBody>
          <a:bodyPr anchor="t" rtlCol="false" tIns="0" lIns="0" bIns="0" rIns="0">
            <a:spAutoFit/>
          </a:bodyPr>
          <a:lstStyle/>
          <a:p>
            <a:pPr algn="just">
              <a:lnSpc>
                <a:spcPts val="3079"/>
              </a:lnSpc>
            </a:pPr>
            <a:r>
              <a:rPr lang="en-US" sz="2199">
                <a:solidFill>
                  <a:srgbClr val="05061C"/>
                </a:solidFill>
                <a:latin typeface="Clear Sans"/>
                <a:ea typeface="Clear Sans"/>
                <a:cs typeface="Clear Sans"/>
                <a:sym typeface="Clear Sans"/>
              </a:rPr>
              <a:t>o</a:t>
            </a:r>
            <a:r>
              <a:rPr lang="en-US" sz="2199">
                <a:solidFill>
                  <a:srgbClr val="05061C"/>
                </a:solidFill>
                <a:latin typeface="Clear Sans"/>
                <a:ea typeface="Clear Sans"/>
                <a:cs typeface="Clear Sans"/>
                <a:sym typeface="Clear Sans"/>
              </a:rPr>
              <a:t>dos los departamentos generan datos, aunque los equipos no piensen en ello. Significa que todos los departamentos pueden beneficiarse a nivel operativo para tareas como detectar anomalías en los procesos, identificar pautas de mantenimiento y uso de recursos, y poner de relieve los factores ocultos del error humano. Ya se trate de problemas técnicos o rendimiento, los macrodatos aportan información sobre cómo funciona una organización y cómo puede mejorar.</a:t>
            </a:r>
          </a:p>
        </p:txBody>
      </p:sp>
      <p:sp>
        <p:nvSpPr>
          <p:cNvPr name="TextBox 10" id="10"/>
          <p:cNvSpPr txBox="true"/>
          <p:nvPr/>
        </p:nvSpPr>
        <p:spPr>
          <a:xfrm rot="0">
            <a:off x="1246519" y="3543010"/>
            <a:ext cx="8263132" cy="507365"/>
          </a:xfrm>
          <a:prstGeom prst="rect">
            <a:avLst/>
          </a:prstGeom>
        </p:spPr>
        <p:txBody>
          <a:bodyPr anchor="t" rtlCol="false" tIns="0" lIns="0" bIns="0" rIns="0">
            <a:spAutoFit/>
          </a:bodyPr>
          <a:lstStyle/>
          <a:p>
            <a:pPr algn="l">
              <a:lnSpc>
                <a:spcPts val="3639"/>
              </a:lnSpc>
              <a:spcBef>
                <a:spcPct val="0"/>
              </a:spcBef>
            </a:pPr>
            <a:r>
              <a:rPr lang="en-US" sz="2799">
                <a:solidFill>
                  <a:srgbClr val="BA8FFF"/>
                </a:solidFill>
                <a:latin typeface="Bugaki"/>
                <a:ea typeface="Bugaki"/>
                <a:cs typeface="Bugaki"/>
                <a:sym typeface="Bugaki"/>
              </a:rPr>
              <a:t>Experienci</a:t>
            </a:r>
            <a:r>
              <a:rPr lang="en-US" sz="2799">
                <a:solidFill>
                  <a:srgbClr val="BA8FFF"/>
                </a:solidFill>
                <a:latin typeface="Bugaki"/>
                <a:ea typeface="Bugaki"/>
                <a:cs typeface="Bugaki"/>
                <a:sym typeface="Bugaki"/>
              </a:rPr>
              <a:t>as de cliente personalizadas.</a:t>
            </a:r>
          </a:p>
        </p:txBody>
      </p:sp>
      <p:sp>
        <p:nvSpPr>
          <p:cNvPr name="TextBox 11" id="11"/>
          <p:cNvSpPr txBox="true"/>
          <p:nvPr/>
        </p:nvSpPr>
        <p:spPr>
          <a:xfrm rot="0">
            <a:off x="1246519" y="5835360"/>
            <a:ext cx="5502980" cy="507365"/>
          </a:xfrm>
          <a:prstGeom prst="rect">
            <a:avLst/>
          </a:prstGeom>
        </p:spPr>
        <p:txBody>
          <a:bodyPr anchor="t" rtlCol="false" tIns="0" lIns="0" bIns="0" rIns="0">
            <a:spAutoFit/>
          </a:bodyPr>
          <a:lstStyle/>
          <a:p>
            <a:pPr algn="l">
              <a:lnSpc>
                <a:spcPts val="3639"/>
              </a:lnSpc>
              <a:spcBef>
                <a:spcPct val="0"/>
              </a:spcBef>
            </a:pPr>
            <a:r>
              <a:rPr lang="en-US" sz="2799">
                <a:solidFill>
                  <a:srgbClr val="BA8FFF"/>
                </a:solidFill>
                <a:latin typeface="Bugaki"/>
                <a:ea typeface="Bugaki"/>
                <a:cs typeface="Bugaki"/>
                <a:sym typeface="Bugaki"/>
              </a:rPr>
              <a:t>Mej</a:t>
            </a:r>
            <a:r>
              <a:rPr lang="en-US" sz="2799">
                <a:solidFill>
                  <a:srgbClr val="BA8FFF"/>
                </a:solidFill>
                <a:latin typeface="Bugaki"/>
                <a:ea typeface="Bugaki"/>
                <a:cs typeface="Bugaki"/>
                <a:sym typeface="Bugaki"/>
              </a:rPr>
              <a:t>or eficiencia operativa.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52357" y="2309613"/>
            <a:ext cx="15664387" cy="1246267"/>
          </a:xfrm>
          <a:prstGeom prst="rect">
            <a:avLst/>
          </a:prstGeom>
        </p:spPr>
        <p:txBody>
          <a:bodyPr anchor="t" rtlCol="false" tIns="0" lIns="0" bIns="0" rIns="0">
            <a:spAutoFit/>
          </a:bodyPr>
          <a:lstStyle/>
          <a:p>
            <a:pPr algn="ctr" marL="0" indent="0" lvl="0">
              <a:lnSpc>
                <a:spcPts val="9141"/>
              </a:lnSpc>
            </a:pPr>
            <a:r>
              <a:rPr lang="en-US" b="true" sz="10045">
                <a:solidFill>
                  <a:srgbClr val="05061C"/>
                </a:solidFill>
                <a:latin typeface="Dumondi Condensed Heavy"/>
                <a:ea typeface="Dumondi Condensed Heavy"/>
                <a:cs typeface="Dumondi Condensed Heavy"/>
                <a:sym typeface="Dumondi Condensed Heavy"/>
              </a:rPr>
              <a:t>TECNOLOGIAS DE PROCESAMIENTO</a:t>
            </a:r>
          </a:p>
        </p:txBody>
      </p:sp>
      <p:sp>
        <p:nvSpPr>
          <p:cNvPr name="TextBox 3" id="3"/>
          <p:cNvSpPr txBox="true"/>
          <p:nvPr/>
        </p:nvSpPr>
        <p:spPr>
          <a:xfrm rot="0">
            <a:off x="1070750" y="3967931"/>
            <a:ext cx="2857500" cy="3329305"/>
          </a:xfrm>
          <a:prstGeom prst="rect">
            <a:avLst/>
          </a:prstGeom>
        </p:spPr>
        <p:txBody>
          <a:bodyPr anchor="t" rtlCol="false" tIns="0" lIns="0" bIns="0" rIns="0">
            <a:spAutoFit/>
          </a:bodyPr>
          <a:lstStyle/>
          <a:p>
            <a:pPr algn="l">
              <a:lnSpc>
                <a:spcPts val="2660"/>
              </a:lnSpc>
            </a:pPr>
            <a:r>
              <a:rPr lang="en-US" sz="2000" b="true">
                <a:solidFill>
                  <a:srgbClr val="05061C"/>
                </a:solidFill>
                <a:latin typeface="Canva Sans Bold"/>
                <a:ea typeface="Canva Sans Bold"/>
                <a:cs typeface="Canva Sans Bold"/>
                <a:sym typeface="Canva Sans Bold"/>
              </a:rPr>
              <a:t>Hadoop (Apache Foundation):</a:t>
            </a:r>
          </a:p>
          <a:p>
            <a:pPr algn="l" marL="431801" indent="-215900" lvl="1">
              <a:lnSpc>
                <a:spcPts val="2660"/>
              </a:lnSpc>
              <a:buFont typeface="Arial"/>
              <a:buChar char="•"/>
            </a:pPr>
            <a:r>
              <a:rPr lang="en-US" b="true" sz="2000">
                <a:solidFill>
                  <a:srgbClr val="05061C"/>
                </a:solidFill>
                <a:latin typeface="Canva Sans Bold"/>
                <a:ea typeface="Canva Sans Bold"/>
                <a:cs typeface="Canva Sans Bold"/>
                <a:sym typeface="Canva Sans Bold"/>
              </a:rPr>
              <a:t>Ventajas: rentable, multiplataforma.</a:t>
            </a:r>
          </a:p>
          <a:p>
            <a:pPr algn="l" marL="431801" indent="-215900" lvl="1">
              <a:lnSpc>
                <a:spcPts val="2660"/>
              </a:lnSpc>
              <a:buFont typeface="Arial"/>
              <a:buChar char="•"/>
            </a:pPr>
            <a:r>
              <a:rPr lang="en-US" b="true" sz="2000">
                <a:solidFill>
                  <a:srgbClr val="05061C"/>
                </a:solidFill>
                <a:latin typeface="Canva Sans Bold"/>
                <a:ea typeface="Canva Sans Bold"/>
                <a:cs typeface="Canva Sans Bold"/>
                <a:sym typeface="Canva Sans Bold"/>
              </a:rPr>
              <a:t>Usado por Microsoft, Cloudera, IBM, etc.</a:t>
            </a:r>
          </a:p>
          <a:p>
            <a:pPr algn="l" marL="431801" indent="-215900" lvl="1">
              <a:lnSpc>
                <a:spcPts val="2660"/>
              </a:lnSpc>
              <a:buFont typeface="Arial"/>
              <a:buChar char="•"/>
            </a:pPr>
            <a:r>
              <a:rPr lang="en-US" b="true" sz="2000">
                <a:solidFill>
                  <a:srgbClr val="05061C"/>
                </a:solidFill>
                <a:latin typeface="Canva Sans Bold"/>
                <a:ea typeface="Canva Sans Bold"/>
                <a:cs typeface="Canva Sans Bold"/>
                <a:sym typeface="Canva Sans Bold"/>
              </a:rPr>
              <a:t>Versión actual: 3.11 (Java).</a:t>
            </a:r>
          </a:p>
          <a:p>
            <a:pPr algn="l" marL="0" indent="0" lvl="0">
              <a:lnSpc>
                <a:spcPts val="2660"/>
              </a:lnSpc>
            </a:pPr>
          </a:p>
        </p:txBody>
      </p:sp>
      <p:sp>
        <p:nvSpPr>
          <p:cNvPr name="Freeform 4" id="4"/>
          <p:cNvSpPr/>
          <p:nvPr/>
        </p:nvSpPr>
        <p:spPr>
          <a:xfrm flipH="false" flipV="false" rot="0">
            <a:off x="2833107" y="8297361"/>
            <a:ext cx="2617945" cy="1989639"/>
          </a:xfrm>
          <a:custGeom>
            <a:avLst/>
            <a:gdLst/>
            <a:ahLst/>
            <a:cxnLst/>
            <a:rect r="r" b="b" t="t" l="l"/>
            <a:pathLst>
              <a:path h="1989639" w="2617945">
                <a:moveTo>
                  <a:pt x="0" y="0"/>
                </a:moveTo>
                <a:lnTo>
                  <a:pt x="2617946" y="0"/>
                </a:lnTo>
                <a:lnTo>
                  <a:pt x="2617946" y="1989639"/>
                </a:lnTo>
                <a:lnTo>
                  <a:pt x="0" y="19896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206304" y="-200615"/>
            <a:ext cx="3244749" cy="2289023"/>
          </a:xfrm>
          <a:custGeom>
            <a:avLst/>
            <a:gdLst/>
            <a:ahLst/>
            <a:cxnLst/>
            <a:rect r="r" b="b" t="t" l="l"/>
            <a:pathLst>
              <a:path h="2289023" w="3244749">
                <a:moveTo>
                  <a:pt x="0" y="0"/>
                </a:moveTo>
                <a:lnTo>
                  <a:pt x="3244749" y="0"/>
                </a:lnTo>
                <a:lnTo>
                  <a:pt x="3244749" y="2289023"/>
                </a:lnTo>
                <a:lnTo>
                  <a:pt x="0" y="22890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3484404">
            <a:off x="16113049" y="-652339"/>
            <a:ext cx="2056723" cy="2893088"/>
          </a:xfrm>
          <a:custGeom>
            <a:avLst/>
            <a:gdLst/>
            <a:ahLst/>
            <a:cxnLst/>
            <a:rect r="r" b="b" t="t" l="l"/>
            <a:pathLst>
              <a:path h="2893088" w="2056723">
                <a:moveTo>
                  <a:pt x="0" y="0"/>
                </a:moveTo>
                <a:lnTo>
                  <a:pt x="2056722" y="0"/>
                </a:lnTo>
                <a:lnTo>
                  <a:pt x="2056722" y="2893088"/>
                </a:lnTo>
                <a:lnTo>
                  <a:pt x="0" y="28930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1895" y="-133738"/>
            <a:ext cx="1762476" cy="2370078"/>
          </a:xfrm>
          <a:custGeom>
            <a:avLst/>
            <a:gdLst/>
            <a:ahLst/>
            <a:cxnLst/>
            <a:rect r="r" b="b" t="t" l="l"/>
            <a:pathLst>
              <a:path h="2370078" w="1762476">
                <a:moveTo>
                  <a:pt x="0" y="0"/>
                </a:moveTo>
                <a:lnTo>
                  <a:pt x="1762476" y="0"/>
                </a:lnTo>
                <a:lnTo>
                  <a:pt x="1762476" y="2370078"/>
                </a:lnTo>
                <a:lnTo>
                  <a:pt x="0" y="23700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6599664">
            <a:off x="5888814" y="-1386482"/>
            <a:ext cx="2604665" cy="3354954"/>
          </a:xfrm>
          <a:custGeom>
            <a:avLst/>
            <a:gdLst/>
            <a:ahLst/>
            <a:cxnLst/>
            <a:rect r="r" b="b" t="t" l="l"/>
            <a:pathLst>
              <a:path h="3354954" w="2604665">
                <a:moveTo>
                  <a:pt x="0" y="0"/>
                </a:moveTo>
                <a:lnTo>
                  <a:pt x="2604665" y="0"/>
                </a:lnTo>
                <a:lnTo>
                  <a:pt x="2604665" y="3354955"/>
                </a:lnTo>
                <a:lnTo>
                  <a:pt x="0" y="33549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1035954">
            <a:off x="12915840" y="-1557050"/>
            <a:ext cx="1999490" cy="3425917"/>
          </a:xfrm>
          <a:custGeom>
            <a:avLst/>
            <a:gdLst/>
            <a:ahLst/>
            <a:cxnLst/>
            <a:rect r="r" b="b" t="t" l="l"/>
            <a:pathLst>
              <a:path h="3425917" w="1999490">
                <a:moveTo>
                  <a:pt x="0" y="0"/>
                </a:moveTo>
                <a:lnTo>
                  <a:pt x="1999490" y="0"/>
                </a:lnTo>
                <a:lnTo>
                  <a:pt x="1999490" y="3425917"/>
                </a:lnTo>
                <a:lnTo>
                  <a:pt x="0" y="342591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1791596">
            <a:off x="584944" y="7209817"/>
            <a:ext cx="1784158" cy="3395457"/>
          </a:xfrm>
          <a:custGeom>
            <a:avLst/>
            <a:gdLst/>
            <a:ahLst/>
            <a:cxnLst/>
            <a:rect r="r" b="b" t="t" l="l"/>
            <a:pathLst>
              <a:path h="3395457" w="1784158">
                <a:moveTo>
                  <a:pt x="0" y="0"/>
                </a:moveTo>
                <a:lnTo>
                  <a:pt x="1784159" y="0"/>
                </a:lnTo>
                <a:lnTo>
                  <a:pt x="1784159" y="3395457"/>
                </a:lnTo>
                <a:lnTo>
                  <a:pt x="0" y="339545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767621">
            <a:off x="10150362" y="8548225"/>
            <a:ext cx="1432877" cy="1533234"/>
          </a:xfrm>
          <a:custGeom>
            <a:avLst/>
            <a:gdLst/>
            <a:ahLst/>
            <a:cxnLst/>
            <a:rect r="r" b="b" t="t" l="l"/>
            <a:pathLst>
              <a:path h="1533234" w="1432877">
                <a:moveTo>
                  <a:pt x="0" y="0"/>
                </a:moveTo>
                <a:lnTo>
                  <a:pt x="1432877" y="0"/>
                </a:lnTo>
                <a:lnTo>
                  <a:pt x="1432877" y="1533234"/>
                </a:lnTo>
                <a:lnTo>
                  <a:pt x="0" y="153323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5443815" y="8001312"/>
            <a:ext cx="3936411" cy="2555088"/>
          </a:xfrm>
          <a:custGeom>
            <a:avLst/>
            <a:gdLst/>
            <a:ahLst/>
            <a:cxnLst/>
            <a:rect r="r" b="b" t="t" l="l"/>
            <a:pathLst>
              <a:path h="2555088" w="3936411">
                <a:moveTo>
                  <a:pt x="0" y="0"/>
                </a:moveTo>
                <a:lnTo>
                  <a:pt x="3936410" y="0"/>
                </a:lnTo>
                <a:lnTo>
                  <a:pt x="3936410" y="2555088"/>
                </a:lnTo>
                <a:lnTo>
                  <a:pt x="0" y="255508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9384550" y="-133738"/>
            <a:ext cx="2617945" cy="1989639"/>
          </a:xfrm>
          <a:custGeom>
            <a:avLst/>
            <a:gdLst/>
            <a:ahLst/>
            <a:cxnLst/>
            <a:rect r="r" b="b" t="t" l="l"/>
            <a:pathLst>
              <a:path h="1989639" w="2617945">
                <a:moveTo>
                  <a:pt x="0" y="0"/>
                </a:moveTo>
                <a:lnTo>
                  <a:pt x="2617945" y="0"/>
                </a:lnTo>
                <a:lnTo>
                  <a:pt x="2617945" y="1989639"/>
                </a:lnTo>
                <a:lnTo>
                  <a:pt x="0" y="19896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1200210">
            <a:off x="12528147" y="8574041"/>
            <a:ext cx="1999490" cy="3425917"/>
          </a:xfrm>
          <a:custGeom>
            <a:avLst/>
            <a:gdLst/>
            <a:ahLst/>
            <a:cxnLst/>
            <a:rect r="r" b="b" t="t" l="l"/>
            <a:pathLst>
              <a:path h="3425917" w="1999490">
                <a:moveTo>
                  <a:pt x="0" y="0"/>
                </a:moveTo>
                <a:lnTo>
                  <a:pt x="1999490" y="0"/>
                </a:lnTo>
                <a:lnTo>
                  <a:pt x="1999490" y="3425918"/>
                </a:lnTo>
                <a:lnTo>
                  <a:pt x="0" y="34259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3484404">
            <a:off x="6584638" y="8192544"/>
            <a:ext cx="2056723" cy="2893088"/>
          </a:xfrm>
          <a:custGeom>
            <a:avLst/>
            <a:gdLst/>
            <a:ahLst/>
            <a:cxnLst/>
            <a:rect r="r" b="b" t="t" l="l"/>
            <a:pathLst>
              <a:path h="2893088" w="2056723">
                <a:moveTo>
                  <a:pt x="0" y="0"/>
                </a:moveTo>
                <a:lnTo>
                  <a:pt x="2056722" y="0"/>
                </a:lnTo>
                <a:lnTo>
                  <a:pt x="2056722" y="2893088"/>
                </a:lnTo>
                <a:lnTo>
                  <a:pt x="0" y="28930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5393922" y="3967931"/>
            <a:ext cx="2857500" cy="3662680"/>
          </a:xfrm>
          <a:prstGeom prst="rect">
            <a:avLst/>
          </a:prstGeom>
        </p:spPr>
        <p:txBody>
          <a:bodyPr anchor="t" rtlCol="false" tIns="0" lIns="0" bIns="0" rIns="0">
            <a:spAutoFit/>
          </a:bodyPr>
          <a:lstStyle/>
          <a:p>
            <a:pPr algn="l">
              <a:lnSpc>
                <a:spcPts val="2660"/>
              </a:lnSpc>
            </a:pPr>
            <a:r>
              <a:rPr lang="en-US" sz="2000" b="true">
                <a:solidFill>
                  <a:srgbClr val="05061C"/>
                </a:solidFill>
                <a:latin typeface="Canva Sans Bold"/>
                <a:ea typeface="Canva Sans Bold"/>
                <a:cs typeface="Canva Sans Bold"/>
                <a:sym typeface="Canva Sans Bold"/>
              </a:rPr>
              <a:t>MongoDB (NoSQL):</a:t>
            </a:r>
          </a:p>
          <a:p>
            <a:pPr algn="l" marL="431801" indent="-215900" lvl="1">
              <a:lnSpc>
                <a:spcPts val="2660"/>
              </a:lnSpc>
              <a:buFont typeface="Arial"/>
              <a:buChar char="•"/>
            </a:pPr>
            <a:r>
              <a:rPr lang="en-US" b="true" sz="2000">
                <a:solidFill>
                  <a:srgbClr val="05061C"/>
                </a:solidFill>
                <a:latin typeface="Canva Sans Bold"/>
                <a:ea typeface="Canva Sans Bold"/>
                <a:cs typeface="Canva Sans Bold"/>
                <a:sym typeface="Canva Sans Bold"/>
              </a:rPr>
              <a:t>Publicado en 2009 por MongoDB.</a:t>
            </a:r>
          </a:p>
          <a:p>
            <a:pPr algn="l" marL="431801" indent="-215900" lvl="1">
              <a:lnSpc>
                <a:spcPts val="2660"/>
              </a:lnSpc>
              <a:buFont typeface="Arial"/>
              <a:buChar char="•"/>
            </a:pPr>
            <a:r>
              <a:rPr lang="en-US" b="true" sz="2000">
                <a:solidFill>
                  <a:srgbClr val="05061C"/>
                </a:solidFill>
                <a:latin typeface="Canva Sans Bold"/>
                <a:ea typeface="Canva Sans Bold"/>
                <a:cs typeface="Canva Sans Bold"/>
                <a:sym typeface="Canva Sans Bold"/>
              </a:rPr>
              <a:t>Lenguajes: Go, C, Python, Javascript.</a:t>
            </a:r>
          </a:p>
          <a:p>
            <a:pPr algn="l" marL="431801" indent="-215900" lvl="1">
              <a:lnSpc>
                <a:spcPts val="2660"/>
              </a:lnSpc>
              <a:buFont typeface="Arial"/>
              <a:buChar char="•"/>
            </a:pPr>
            <a:r>
              <a:rPr lang="en-US" b="true" sz="2000">
                <a:solidFill>
                  <a:srgbClr val="05061C"/>
                </a:solidFill>
                <a:latin typeface="Canva Sans Bold"/>
                <a:ea typeface="Canva Sans Bold"/>
                <a:cs typeface="Canva Sans Bold"/>
                <a:sym typeface="Canva Sans Bold"/>
              </a:rPr>
              <a:t>Flexible en almacenamiento y análisis de datos.</a:t>
            </a:r>
          </a:p>
          <a:p>
            <a:pPr algn="l" marL="431801" indent="-215900" lvl="1">
              <a:lnSpc>
                <a:spcPts val="2660"/>
              </a:lnSpc>
              <a:buFont typeface="Arial"/>
              <a:buChar char="•"/>
            </a:pPr>
            <a:r>
              <a:rPr lang="en-US" b="true" sz="2000">
                <a:solidFill>
                  <a:srgbClr val="05061C"/>
                </a:solidFill>
                <a:latin typeface="Canva Sans Bold"/>
                <a:ea typeface="Canva Sans Bold"/>
                <a:cs typeface="Canva Sans Bold"/>
                <a:sym typeface="Canva Sans Bold"/>
              </a:rPr>
              <a:t>Versión actual: 4.0.10.</a:t>
            </a:r>
          </a:p>
          <a:p>
            <a:pPr algn="l" marL="0" indent="0" lvl="0">
              <a:lnSpc>
                <a:spcPts val="2660"/>
              </a:lnSpc>
            </a:pPr>
          </a:p>
        </p:txBody>
      </p:sp>
      <p:sp>
        <p:nvSpPr>
          <p:cNvPr name="TextBox 17" id="17"/>
          <p:cNvSpPr txBox="true"/>
          <p:nvPr/>
        </p:nvSpPr>
        <p:spPr>
          <a:xfrm rot="0">
            <a:off x="10249333" y="3967931"/>
            <a:ext cx="2857500" cy="3662680"/>
          </a:xfrm>
          <a:prstGeom prst="rect">
            <a:avLst/>
          </a:prstGeom>
        </p:spPr>
        <p:txBody>
          <a:bodyPr anchor="t" rtlCol="false" tIns="0" lIns="0" bIns="0" rIns="0">
            <a:spAutoFit/>
          </a:bodyPr>
          <a:lstStyle/>
          <a:p>
            <a:pPr algn="l">
              <a:lnSpc>
                <a:spcPts val="2660"/>
              </a:lnSpc>
            </a:pPr>
            <a:r>
              <a:rPr lang="en-US" sz="2000" b="true">
                <a:solidFill>
                  <a:srgbClr val="05061C"/>
                </a:solidFill>
                <a:latin typeface="Canva Sans Bold"/>
                <a:ea typeface="Canva Sans Bold"/>
                <a:cs typeface="Canva Sans Bold"/>
                <a:sym typeface="Canva Sans Bold"/>
              </a:rPr>
              <a:t>RainStor:</a:t>
            </a:r>
          </a:p>
          <a:p>
            <a:pPr algn="l" marL="431801" indent="-215900" lvl="1">
              <a:lnSpc>
                <a:spcPts val="2660"/>
              </a:lnSpc>
              <a:buFont typeface="Arial"/>
              <a:buChar char="•"/>
            </a:pPr>
            <a:r>
              <a:rPr lang="en-US" b="true" sz="2000">
                <a:solidFill>
                  <a:srgbClr val="05061C"/>
                </a:solidFill>
                <a:latin typeface="Canva Sans Bold"/>
                <a:ea typeface="Canva Sans Bold"/>
                <a:cs typeface="Canva Sans Bold"/>
                <a:sym typeface="Canva Sans Bold"/>
              </a:rPr>
              <a:t>Enfocado en deduplicación de datos.</a:t>
            </a:r>
          </a:p>
          <a:p>
            <a:pPr algn="l" marL="431801" indent="-215900" lvl="1">
              <a:lnSpc>
                <a:spcPts val="2660"/>
              </a:lnSpc>
              <a:buFont typeface="Arial"/>
              <a:buChar char="•"/>
            </a:pPr>
            <a:r>
              <a:rPr lang="en-US" b="true" sz="2000">
                <a:solidFill>
                  <a:srgbClr val="05061C"/>
                </a:solidFill>
                <a:latin typeface="Canva Sans Bold"/>
                <a:ea typeface="Canva Sans Bold"/>
                <a:cs typeface="Canva Sans Bold"/>
                <a:sym typeface="Canva Sans Bold"/>
              </a:rPr>
              <a:t>Us</a:t>
            </a:r>
            <a:r>
              <a:rPr lang="en-US" b="true" sz="2000">
                <a:solidFill>
                  <a:srgbClr val="05061C"/>
                </a:solidFill>
                <a:latin typeface="Canva Sans Bold"/>
                <a:ea typeface="Canva Sans Bold"/>
                <a:cs typeface="Canva Sans Bold"/>
                <a:sym typeface="Canva Sans Bold"/>
              </a:rPr>
              <a:t>ado por grandes bancos (Credit Suisse, Barclays).</a:t>
            </a:r>
          </a:p>
          <a:p>
            <a:pPr algn="l" marL="431801" indent="-215900" lvl="1">
              <a:lnSpc>
                <a:spcPts val="2660"/>
              </a:lnSpc>
              <a:buFont typeface="Arial"/>
              <a:buChar char="•"/>
            </a:pPr>
            <a:r>
              <a:rPr lang="en-US" b="true" sz="2000">
                <a:solidFill>
                  <a:srgbClr val="05061C"/>
                </a:solidFill>
                <a:latin typeface="Canva Sans Bold"/>
                <a:ea typeface="Canva Sans Bold"/>
                <a:cs typeface="Canva Sans Bold"/>
                <a:sym typeface="Canva Sans Bold"/>
              </a:rPr>
              <a:t>Basado en SQL.</a:t>
            </a:r>
          </a:p>
          <a:p>
            <a:pPr algn="l" marL="431801" indent="-215900" lvl="1">
              <a:lnSpc>
                <a:spcPts val="2660"/>
              </a:lnSpc>
              <a:buFont typeface="Arial"/>
              <a:buChar char="•"/>
            </a:pPr>
            <a:r>
              <a:rPr lang="en-US" b="true" sz="2000">
                <a:solidFill>
                  <a:srgbClr val="05061C"/>
                </a:solidFill>
                <a:latin typeface="Canva Sans Bold"/>
                <a:ea typeface="Canva Sans Bold"/>
                <a:cs typeface="Canva Sans Bold"/>
                <a:sym typeface="Canva Sans Bold"/>
              </a:rPr>
              <a:t>D</a:t>
            </a:r>
            <a:r>
              <a:rPr lang="en-US" b="true" sz="2000">
                <a:solidFill>
                  <a:srgbClr val="05061C"/>
                </a:solidFill>
                <a:latin typeface="Canva Sans Bold"/>
                <a:ea typeface="Canva Sans Bold"/>
                <a:cs typeface="Canva Sans Bold"/>
                <a:sym typeface="Canva Sans Bold"/>
              </a:rPr>
              <a:t>esde 2004, versión 5.5.</a:t>
            </a:r>
          </a:p>
          <a:p>
            <a:pPr algn="l" marL="0" indent="0" lvl="0">
              <a:lnSpc>
                <a:spcPts val="2660"/>
              </a:lnSpc>
            </a:pPr>
          </a:p>
        </p:txBody>
      </p:sp>
      <p:sp>
        <p:nvSpPr>
          <p:cNvPr name="TextBox 18" id="18"/>
          <p:cNvSpPr txBox="true"/>
          <p:nvPr/>
        </p:nvSpPr>
        <p:spPr>
          <a:xfrm rot="0">
            <a:off x="14497390" y="3967931"/>
            <a:ext cx="2857500" cy="3329305"/>
          </a:xfrm>
          <a:prstGeom prst="rect">
            <a:avLst/>
          </a:prstGeom>
        </p:spPr>
        <p:txBody>
          <a:bodyPr anchor="t" rtlCol="false" tIns="0" lIns="0" bIns="0" rIns="0">
            <a:spAutoFit/>
          </a:bodyPr>
          <a:lstStyle/>
          <a:p>
            <a:pPr algn="l">
              <a:lnSpc>
                <a:spcPts val="2660"/>
              </a:lnSpc>
            </a:pPr>
            <a:r>
              <a:rPr lang="en-US" sz="2000" b="true">
                <a:solidFill>
                  <a:srgbClr val="05061C"/>
                </a:solidFill>
                <a:latin typeface="Canva Sans Bold"/>
                <a:ea typeface="Canva Sans Bold"/>
                <a:cs typeface="Canva Sans Bold"/>
                <a:sym typeface="Canva Sans Bold"/>
              </a:rPr>
              <a:t>Hunk (Splunk Inc):</a:t>
            </a:r>
          </a:p>
          <a:p>
            <a:pPr algn="l" marL="431801" indent="-215900" lvl="1">
              <a:lnSpc>
                <a:spcPts val="2660"/>
              </a:lnSpc>
              <a:buFont typeface="Arial"/>
              <a:buChar char="•"/>
            </a:pPr>
            <a:r>
              <a:rPr lang="en-US" b="true" sz="2000">
                <a:solidFill>
                  <a:srgbClr val="05061C"/>
                </a:solidFill>
                <a:latin typeface="Canva Sans Bold"/>
                <a:ea typeface="Canva Sans Bold"/>
                <a:cs typeface="Canva Sans Bold"/>
                <a:sym typeface="Canva Sans Bold"/>
              </a:rPr>
              <a:t>Lanzado en 2013.</a:t>
            </a:r>
          </a:p>
          <a:p>
            <a:pPr algn="l" marL="431801" indent="-215900" lvl="1">
              <a:lnSpc>
                <a:spcPts val="2660"/>
              </a:lnSpc>
              <a:buFont typeface="Arial"/>
              <a:buChar char="•"/>
            </a:pPr>
            <a:r>
              <a:rPr lang="en-US" b="true" sz="2000">
                <a:solidFill>
                  <a:srgbClr val="05061C"/>
                </a:solidFill>
                <a:latin typeface="Canva Sans Bold"/>
                <a:ea typeface="Canva Sans Bold"/>
                <a:cs typeface="Canva Sans Bold"/>
                <a:sym typeface="Canva Sans Bold"/>
              </a:rPr>
              <a:t>Lenguaje: Java.</a:t>
            </a:r>
          </a:p>
          <a:p>
            <a:pPr algn="l" marL="431801" indent="-215900" lvl="1">
              <a:lnSpc>
                <a:spcPts val="2660"/>
              </a:lnSpc>
              <a:buFont typeface="Arial"/>
              <a:buChar char="•"/>
            </a:pPr>
            <a:r>
              <a:rPr lang="en-US" b="true" sz="2000">
                <a:solidFill>
                  <a:srgbClr val="05061C"/>
                </a:solidFill>
                <a:latin typeface="Canva Sans Bold"/>
                <a:ea typeface="Canva Sans Bold"/>
                <a:cs typeface="Canva Sans Bold"/>
                <a:sym typeface="Canva Sans Bold"/>
              </a:rPr>
              <a:t>Us</a:t>
            </a:r>
            <a:r>
              <a:rPr lang="en-US" b="true" sz="2000">
                <a:solidFill>
                  <a:srgbClr val="05061C"/>
                </a:solidFill>
                <a:latin typeface="Canva Sans Bold"/>
                <a:ea typeface="Canva Sans Bold"/>
                <a:cs typeface="Canva Sans Bold"/>
                <a:sym typeface="Canva Sans Bold"/>
              </a:rPr>
              <a:t>a índices virtuales y Splunk Search para acceder a Hadoop y visualizar datos.</a:t>
            </a:r>
          </a:p>
          <a:p>
            <a:pPr algn="l" marL="431801" indent="-215900" lvl="1">
              <a:lnSpc>
                <a:spcPts val="2660"/>
              </a:lnSpc>
              <a:buFont typeface="Arial"/>
              <a:buChar char="•"/>
            </a:pPr>
            <a:r>
              <a:rPr lang="en-US" b="true" sz="2000">
                <a:solidFill>
                  <a:srgbClr val="05061C"/>
                </a:solidFill>
                <a:latin typeface="Canva Sans Bold"/>
                <a:ea typeface="Canva Sans Bold"/>
                <a:cs typeface="Canva Sans Bold"/>
                <a:sym typeface="Canva Sans Bold"/>
              </a:rPr>
              <a:t>V</a:t>
            </a:r>
            <a:r>
              <a:rPr lang="en-US" b="true" sz="2000">
                <a:solidFill>
                  <a:srgbClr val="05061C"/>
                </a:solidFill>
                <a:latin typeface="Canva Sans Bold"/>
                <a:ea typeface="Canva Sans Bold"/>
                <a:cs typeface="Canva Sans Bold"/>
                <a:sym typeface="Canva Sans Bold"/>
              </a:rPr>
              <a:t>ersión: 6.2.</a:t>
            </a:r>
          </a:p>
          <a:p>
            <a:pPr algn="l" marL="0" indent="0" lvl="0">
              <a:lnSpc>
                <a:spcPts val="266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96243" y="1578558"/>
            <a:ext cx="17155747" cy="8088248"/>
            <a:chOff x="0" y="0"/>
            <a:chExt cx="4518386" cy="2130238"/>
          </a:xfrm>
        </p:grpSpPr>
        <p:sp>
          <p:nvSpPr>
            <p:cNvPr name="Freeform 3" id="3"/>
            <p:cNvSpPr/>
            <p:nvPr/>
          </p:nvSpPr>
          <p:spPr>
            <a:xfrm flipH="false" flipV="false" rot="0">
              <a:off x="0" y="0"/>
              <a:ext cx="4518386" cy="2130238"/>
            </a:xfrm>
            <a:custGeom>
              <a:avLst/>
              <a:gdLst/>
              <a:ahLst/>
              <a:cxnLst/>
              <a:rect r="r" b="b" t="t" l="l"/>
              <a:pathLst>
                <a:path h="2130238" w="4518386">
                  <a:moveTo>
                    <a:pt x="23015" y="0"/>
                  </a:moveTo>
                  <a:lnTo>
                    <a:pt x="4495371" y="0"/>
                  </a:lnTo>
                  <a:cubicBezTo>
                    <a:pt x="4501475" y="0"/>
                    <a:pt x="4507329" y="2425"/>
                    <a:pt x="4511645" y="6741"/>
                  </a:cubicBezTo>
                  <a:cubicBezTo>
                    <a:pt x="4515961" y="11057"/>
                    <a:pt x="4518386" y="16911"/>
                    <a:pt x="4518386" y="23015"/>
                  </a:cubicBezTo>
                  <a:lnTo>
                    <a:pt x="4518386" y="2107223"/>
                  </a:lnTo>
                  <a:cubicBezTo>
                    <a:pt x="4518386" y="2113327"/>
                    <a:pt x="4515961" y="2119181"/>
                    <a:pt x="4511645" y="2123497"/>
                  </a:cubicBezTo>
                  <a:cubicBezTo>
                    <a:pt x="4507329" y="2127813"/>
                    <a:pt x="4501475" y="2130238"/>
                    <a:pt x="4495371" y="2130238"/>
                  </a:cubicBezTo>
                  <a:lnTo>
                    <a:pt x="23015" y="2130238"/>
                  </a:lnTo>
                  <a:cubicBezTo>
                    <a:pt x="16911" y="2130238"/>
                    <a:pt x="11057" y="2127813"/>
                    <a:pt x="6741" y="2123497"/>
                  </a:cubicBezTo>
                  <a:cubicBezTo>
                    <a:pt x="2425" y="2119181"/>
                    <a:pt x="0" y="2113327"/>
                    <a:pt x="0" y="2107223"/>
                  </a:cubicBezTo>
                  <a:lnTo>
                    <a:pt x="0" y="23015"/>
                  </a:lnTo>
                  <a:cubicBezTo>
                    <a:pt x="0" y="16911"/>
                    <a:pt x="2425" y="11057"/>
                    <a:pt x="6741" y="6741"/>
                  </a:cubicBezTo>
                  <a:cubicBezTo>
                    <a:pt x="11057" y="2425"/>
                    <a:pt x="16911" y="0"/>
                    <a:pt x="23015" y="0"/>
                  </a:cubicBezTo>
                  <a:close/>
                </a:path>
              </a:pathLst>
            </a:custGeom>
            <a:solidFill>
              <a:srgbClr val="000000"/>
            </a:solidFill>
          </p:spPr>
        </p:sp>
        <p:sp>
          <p:nvSpPr>
            <p:cNvPr name="TextBox 4" id="4"/>
            <p:cNvSpPr txBox="true"/>
            <p:nvPr/>
          </p:nvSpPr>
          <p:spPr>
            <a:xfrm>
              <a:off x="0" y="-28575"/>
              <a:ext cx="4518386" cy="2158813"/>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2136957" y="1978608"/>
            <a:ext cx="1501478" cy="1143000"/>
          </a:xfrm>
          <a:custGeom>
            <a:avLst/>
            <a:gdLst/>
            <a:ahLst/>
            <a:cxnLst/>
            <a:rect r="r" b="b" t="t" l="l"/>
            <a:pathLst>
              <a:path h="1143000" w="1501478">
                <a:moveTo>
                  <a:pt x="0" y="0"/>
                </a:moveTo>
                <a:lnTo>
                  <a:pt x="1501477" y="0"/>
                </a:lnTo>
                <a:lnTo>
                  <a:pt x="1501477"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153717" y="1978608"/>
            <a:ext cx="860367" cy="1143000"/>
          </a:xfrm>
          <a:custGeom>
            <a:avLst/>
            <a:gdLst/>
            <a:ahLst/>
            <a:cxnLst/>
            <a:rect r="r" b="b" t="t" l="l"/>
            <a:pathLst>
              <a:path h="1143000" w="860367">
                <a:moveTo>
                  <a:pt x="0" y="0"/>
                </a:moveTo>
                <a:lnTo>
                  <a:pt x="860368" y="0"/>
                </a:lnTo>
                <a:lnTo>
                  <a:pt x="860368" y="1143000"/>
                </a:lnTo>
                <a:lnTo>
                  <a:pt x="0" y="1143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162140" y="1978608"/>
            <a:ext cx="1522944" cy="1143000"/>
          </a:xfrm>
          <a:custGeom>
            <a:avLst/>
            <a:gdLst/>
            <a:ahLst/>
            <a:cxnLst/>
            <a:rect r="r" b="b" t="t" l="l"/>
            <a:pathLst>
              <a:path h="1143000" w="1522944">
                <a:moveTo>
                  <a:pt x="0" y="0"/>
                </a:moveTo>
                <a:lnTo>
                  <a:pt x="1522944" y="0"/>
                </a:lnTo>
                <a:lnTo>
                  <a:pt x="1522944" y="1143000"/>
                </a:lnTo>
                <a:lnTo>
                  <a:pt x="0" y="1143000"/>
                </a:lnTo>
                <a:lnTo>
                  <a:pt x="0" y="0"/>
                </a:lnTo>
                <a:close/>
              </a:path>
            </a:pathLst>
          </a:custGeom>
          <a:blipFill>
            <a:blip r:embed="rId6"/>
            <a:stretch>
              <a:fillRect l="0" t="0" r="0" b="-33240"/>
            </a:stretch>
          </a:blipFill>
        </p:spPr>
      </p:sp>
      <p:sp>
        <p:nvSpPr>
          <p:cNvPr name="Freeform 8" id="8"/>
          <p:cNvSpPr/>
          <p:nvPr/>
        </p:nvSpPr>
        <p:spPr>
          <a:xfrm flipH="false" flipV="false" rot="0">
            <a:off x="6066202" y="1978608"/>
            <a:ext cx="1333500" cy="1143000"/>
          </a:xfrm>
          <a:custGeom>
            <a:avLst/>
            <a:gdLst/>
            <a:ahLst/>
            <a:cxnLst/>
            <a:rect r="r" b="b" t="t" l="l"/>
            <a:pathLst>
              <a:path h="1143000" w="1333500">
                <a:moveTo>
                  <a:pt x="0" y="0"/>
                </a:moveTo>
                <a:lnTo>
                  <a:pt x="1333500" y="0"/>
                </a:lnTo>
                <a:lnTo>
                  <a:pt x="1333500" y="1143000"/>
                </a:lnTo>
                <a:lnTo>
                  <a:pt x="0" y="1143000"/>
                </a:lnTo>
                <a:lnTo>
                  <a:pt x="0" y="0"/>
                </a:lnTo>
                <a:close/>
              </a:path>
            </a:pathLst>
          </a:custGeom>
          <a:blipFill>
            <a:blip r:embed="rId7"/>
            <a:stretch>
              <a:fillRect l="0" t="0" r="0" b="-16666"/>
            </a:stretch>
          </a:blipFill>
        </p:spPr>
      </p:sp>
      <p:sp>
        <p:nvSpPr>
          <p:cNvPr name="Freeform 9" id="9"/>
          <p:cNvSpPr/>
          <p:nvPr/>
        </p:nvSpPr>
        <p:spPr>
          <a:xfrm flipH="false" flipV="false" rot="0">
            <a:off x="13901802" y="5463178"/>
            <a:ext cx="2124708" cy="1143000"/>
          </a:xfrm>
          <a:custGeom>
            <a:avLst/>
            <a:gdLst/>
            <a:ahLst/>
            <a:cxnLst/>
            <a:rect r="r" b="b" t="t" l="l"/>
            <a:pathLst>
              <a:path h="1143000" w="2124708">
                <a:moveTo>
                  <a:pt x="0" y="0"/>
                </a:moveTo>
                <a:lnTo>
                  <a:pt x="2124708" y="0"/>
                </a:lnTo>
                <a:lnTo>
                  <a:pt x="2124708" y="1143000"/>
                </a:lnTo>
                <a:lnTo>
                  <a:pt x="0" y="1143000"/>
                </a:lnTo>
                <a:lnTo>
                  <a:pt x="0" y="0"/>
                </a:lnTo>
                <a:close/>
              </a:path>
            </a:pathLst>
          </a:custGeom>
          <a:blipFill>
            <a:blip r:embed="rId8"/>
            <a:stretch>
              <a:fillRect l="0" t="0" r="0" b="-27101"/>
            </a:stretch>
          </a:blipFill>
        </p:spPr>
      </p:sp>
      <p:sp>
        <p:nvSpPr>
          <p:cNvPr name="Freeform 10" id="10"/>
          <p:cNvSpPr/>
          <p:nvPr/>
        </p:nvSpPr>
        <p:spPr>
          <a:xfrm flipH="false" flipV="false" rot="0">
            <a:off x="6196753" y="5463178"/>
            <a:ext cx="1153486" cy="1143000"/>
          </a:xfrm>
          <a:custGeom>
            <a:avLst/>
            <a:gdLst/>
            <a:ahLst/>
            <a:cxnLst/>
            <a:rect r="r" b="b" t="t" l="l"/>
            <a:pathLst>
              <a:path h="1143000" w="1153486">
                <a:moveTo>
                  <a:pt x="0" y="0"/>
                </a:moveTo>
                <a:lnTo>
                  <a:pt x="1153486" y="0"/>
                </a:lnTo>
                <a:lnTo>
                  <a:pt x="1153486" y="1143000"/>
                </a:lnTo>
                <a:lnTo>
                  <a:pt x="0" y="11430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9974422" y="5463178"/>
            <a:ext cx="1300045" cy="1143000"/>
          </a:xfrm>
          <a:custGeom>
            <a:avLst/>
            <a:gdLst/>
            <a:ahLst/>
            <a:cxnLst/>
            <a:rect r="r" b="b" t="t" l="l"/>
            <a:pathLst>
              <a:path h="1143000" w="1300045">
                <a:moveTo>
                  <a:pt x="0" y="0"/>
                </a:moveTo>
                <a:lnTo>
                  <a:pt x="1300046" y="0"/>
                </a:lnTo>
                <a:lnTo>
                  <a:pt x="1300046" y="1143000"/>
                </a:lnTo>
                <a:lnTo>
                  <a:pt x="0" y="1143000"/>
                </a:lnTo>
                <a:lnTo>
                  <a:pt x="0" y="0"/>
                </a:lnTo>
                <a:close/>
              </a:path>
            </a:pathLst>
          </a:custGeom>
          <a:blipFill>
            <a:blip r:embed="rId11"/>
            <a:stretch>
              <a:fillRect l="0" t="0" r="0" b="-38707"/>
            </a:stretch>
          </a:blipFill>
        </p:spPr>
      </p:sp>
      <p:sp>
        <p:nvSpPr>
          <p:cNvPr name="Freeform 12" id="12"/>
          <p:cNvSpPr/>
          <p:nvPr/>
        </p:nvSpPr>
        <p:spPr>
          <a:xfrm flipH="false" flipV="false" rot="0">
            <a:off x="2261490" y="5463178"/>
            <a:ext cx="1333500" cy="1143000"/>
          </a:xfrm>
          <a:custGeom>
            <a:avLst/>
            <a:gdLst/>
            <a:ahLst/>
            <a:cxnLst/>
            <a:rect r="r" b="b" t="t" l="l"/>
            <a:pathLst>
              <a:path h="1143000" w="1333500">
                <a:moveTo>
                  <a:pt x="0" y="0"/>
                </a:moveTo>
                <a:lnTo>
                  <a:pt x="1333500" y="0"/>
                </a:lnTo>
                <a:lnTo>
                  <a:pt x="1333500" y="1143000"/>
                </a:lnTo>
                <a:lnTo>
                  <a:pt x="0" y="1143000"/>
                </a:lnTo>
                <a:lnTo>
                  <a:pt x="0" y="0"/>
                </a:lnTo>
                <a:close/>
              </a:path>
            </a:pathLst>
          </a:custGeom>
          <a:blipFill>
            <a:blip r:embed="rId12"/>
            <a:stretch>
              <a:fillRect l="0" t="0" r="0" b="-16666"/>
            </a:stretch>
          </a:blipFill>
        </p:spPr>
      </p:sp>
      <p:sp>
        <p:nvSpPr>
          <p:cNvPr name="TextBox 13" id="13"/>
          <p:cNvSpPr txBox="true"/>
          <p:nvPr/>
        </p:nvSpPr>
        <p:spPr>
          <a:xfrm rot="0">
            <a:off x="552285" y="403920"/>
            <a:ext cx="17183430" cy="1295071"/>
          </a:xfrm>
          <a:prstGeom prst="rect">
            <a:avLst/>
          </a:prstGeom>
        </p:spPr>
        <p:txBody>
          <a:bodyPr anchor="t" rtlCol="false" tIns="0" lIns="0" bIns="0" rIns="0">
            <a:spAutoFit/>
          </a:bodyPr>
          <a:lstStyle/>
          <a:p>
            <a:pPr algn="ctr">
              <a:lnSpc>
                <a:spcPts val="9760"/>
              </a:lnSpc>
            </a:pPr>
            <a:r>
              <a:rPr lang="en-US" b="true" sz="9568">
                <a:solidFill>
                  <a:srgbClr val="05061C"/>
                </a:solidFill>
                <a:latin typeface="Dumondi Condensed Heavy"/>
                <a:ea typeface="Dumondi Condensed Heavy"/>
                <a:cs typeface="Dumondi Condensed Heavy"/>
                <a:sym typeface="Dumondi Condensed Heavy"/>
              </a:rPr>
              <a:t>APLICACIONES</a:t>
            </a:r>
          </a:p>
        </p:txBody>
      </p:sp>
      <p:sp>
        <p:nvSpPr>
          <p:cNvPr name="TextBox 14" id="14"/>
          <p:cNvSpPr txBox="true"/>
          <p:nvPr/>
        </p:nvSpPr>
        <p:spPr>
          <a:xfrm rot="0">
            <a:off x="1337717" y="3621678"/>
            <a:ext cx="3099958" cy="1289050"/>
          </a:xfrm>
          <a:prstGeom prst="rect">
            <a:avLst/>
          </a:prstGeom>
        </p:spPr>
        <p:txBody>
          <a:bodyPr anchor="t" rtlCol="false" tIns="0" lIns="0" bIns="0" rIns="0">
            <a:spAutoFit/>
          </a:bodyPr>
          <a:lstStyle/>
          <a:p>
            <a:pPr algn="just">
              <a:lnSpc>
                <a:spcPts val="2600"/>
              </a:lnSpc>
              <a:spcBef>
                <a:spcPct val="0"/>
              </a:spcBef>
            </a:pPr>
            <a:r>
              <a:rPr lang="en-US" sz="2000">
                <a:solidFill>
                  <a:srgbClr val="FBFEFE"/>
                </a:solidFill>
                <a:latin typeface="Dumondi Condensed"/>
                <a:ea typeface="Dumondi Condensed"/>
                <a:cs typeface="Dumondi Condensed"/>
                <a:sym typeface="Dumondi Condensed"/>
              </a:rPr>
              <a:t>SECTOR DE LA SALUD</a:t>
            </a:r>
          </a:p>
          <a:p>
            <a:pPr algn="just">
              <a:lnSpc>
                <a:spcPts val="2600"/>
              </a:lnSpc>
              <a:spcBef>
                <a:spcPct val="0"/>
              </a:spcBef>
            </a:pPr>
            <a:r>
              <a:rPr lang="en-US" sz="2000">
                <a:solidFill>
                  <a:srgbClr val="FBFEFE"/>
                </a:solidFill>
                <a:latin typeface="Dumondi Condensed"/>
                <a:ea typeface="Dumondi Condensed"/>
                <a:cs typeface="Dumondi Condensed"/>
                <a:sym typeface="Dumondi Condensed"/>
              </a:rPr>
              <a:t>Ha mejorado la atención médica sobre todo al proporcionar medicina personalizada y análisis prescriptivos. </a:t>
            </a:r>
          </a:p>
        </p:txBody>
      </p:sp>
      <p:sp>
        <p:nvSpPr>
          <p:cNvPr name="TextBox 15" id="15"/>
          <p:cNvSpPr txBox="true"/>
          <p:nvPr/>
        </p:nvSpPr>
        <p:spPr>
          <a:xfrm rot="0">
            <a:off x="9070880" y="3621678"/>
            <a:ext cx="3026042" cy="1289050"/>
          </a:xfrm>
          <a:prstGeom prst="rect">
            <a:avLst/>
          </a:prstGeom>
        </p:spPr>
        <p:txBody>
          <a:bodyPr anchor="t" rtlCol="false" tIns="0" lIns="0" bIns="0" rIns="0">
            <a:spAutoFit/>
          </a:bodyPr>
          <a:lstStyle/>
          <a:p>
            <a:pPr algn="just">
              <a:lnSpc>
                <a:spcPts val="2600"/>
              </a:lnSpc>
              <a:spcBef>
                <a:spcPct val="0"/>
              </a:spcBef>
            </a:pPr>
            <a:r>
              <a:rPr lang="en-US" sz="2000">
                <a:solidFill>
                  <a:srgbClr val="FBFEFE"/>
                </a:solidFill>
                <a:latin typeface="Dumondi Condensed"/>
                <a:ea typeface="Dumondi Condensed"/>
                <a:cs typeface="Dumondi Condensed"/>
                <a:sym typeface="Dumondi Condensed"/>
              </a:rPr>
              <a:t>SECTOR DE LA EDUCACIÓN</a:t>
            </a:r>
          </a:p>
          <a:p>
            <a:pPr algn="just">
              <a:lnSpc>
                <a:spcPts val="2600"/>
              </a:lnSpc>
              <a:spcBef>
                <a:spcPct val="0"/>
              </a:spcBef>
            </a:pPr>
            <a:r>
              <a:rPr lang="en-US" sz="2000">
                <a:solidFill>
                  <a:srgbClr val="FBFEFE"/>
                </a:solidFill>
                <a:latin typeface="Dumondi Condensed"/>
                <a:ea typeface="Dumondi Condensed"/>
                <a:cs typeface="Dumondi Condensed"/>
                <a:sym typeface="Dumondi Condensed"/>
              </a:rPr>
              <a:t>En este sector se mejorar los planes de estudio y optimizar la experiencia de los estudiantes.</a:t>
            </a:r>
          </a:p>
        </p:txBody>
      </p:sp>
      <p:sp>
        <p:nvSpPr>
          <p:cNvPr name="TextBox 16" id="16"/>
          <p:cNvSpPr txBox="true"/>
          <p:nvPr/>
        </p:nvSpPr>
        <p:spPr>
          <a:xfrm rot="0">
            <a:off x="13279030" y="3621678"/>
            <a:ext cx="3289164" cy="1289050"/>
          </a:xfrm>
          <a:prstGeom prst="rect">
            <a:avLst/>
          </a:prstGeom>
        </p:spPr>
        <p:txBody>
          <a:bodyPr anchor="t" rtlCol="false" tIns="0" lIns="0" bIns="0" rIns="0">
            <a:spAutoFit/>
          </a:bodyPr>
          <a:lstStyle/>
          <a:p>
            <a:pPr algn="just">
              <a:lnSpc>
                <a:spcPts val="2600"/>
              </a:lnSpc>
              <a:spcBef>
                <a:spcPct val="0"/>
              </a:spcBef>
            </a:pPr>
            <a:r>
              <a:rPr lang="en-US" sz="2000">
                <a:solidFill>
                  <a:srgbClr val="FBFEFE"/>
                </a:solidFill>
                <a:latin typeface="Dumondi Condensed"/>
                <a:ea typeface="Dumondi Condensed"/>
                <a:cs typeface="Dumondi Condensed"/>
                <a:sym typeface="Dumondi Condensed"/>
              </a:rPr>
              <a:t>MEDIOS, ENTRETENIMIENTO Y MARKETING</a:t>
            </a:r>
          </a:p>
          <a:p>
            <a:pPr algn="just">
              <a:lnSpc>
                <a:spcPts val="2600"/>
              </a:lnSpc>
              <a:spcBef>
                <a:spcPct val="0"/>
              </a:spcBef>
            </a:pPr>
            <a:r>
              <a:rPr lang="en-US" sz="2000">
                <a:solidFill>
                  <a:srgbClr val="FBFEFE"/>
                </a:solidFill>
                <a:latin typeface="Dumondi Condensed"/>
                <a:ea typeface="Dumondi Condensed"/>
                <a:cs typeface="Dumondi Condensed"/>
                <a:sym typeface="Dumondi Condensed"/>
              </a:rPr>
              <a:t>Se enfocan en los anuncios y contenido destinado a atraer consumidores, pero también permiten, entre otras cosas</a:t>
            </a:r>
          </a:p>
        </p:txBody>
      </p:sp>
      <p:sp>
        <p:nvSpPr>
          <p:cNvPr name="TextBox 17" id="17"/>
          <p:cNvSpPr txBox="true"/>
          <p:nvPr/>
        </p:nvSpPr>
        <p:spPr>
          <a:xfrm rot="0">
            <a:off x="5219533" y="7019250"/>
            <a:ext cx="3026838" cy="1936750"/>
          </a:xfrm>
          <a:prstGeom prst="rect">
            <a:avLst/>
          </a:prstGeom>
        </p:spPr>
        <p:txBody>
          <a:bodyPr anchor="t" rtlCol="false" tIns="0" lIns="0" bIns="0" rIns="0">
            <a:spAutoFit/>
          </a:bodyPr>
          <a:lstStyle/>
          <a:p>
            <a:pPr algn="just">
              <a:lnSpc>
                <a:spcPts val="2600"/>
              </a:lnSpc>
              <a:spcBef>
                <a:spcPct val="0"/>
              </a:spcBef>
            </a:pPr>
            <a:r>
              <a:rPr lang="en-US" sz="2000">
                <a:solidFill>
                  <a:srgbClr val="FBFEFE"/>
                </a:solidFill>
                <a:latin typeface="Dumondi Condensed"/>
                <a:ea typeface="Dumondi Condensed"/>
                <a:cs typeface="Dumondi Condensed"/>
                <a:sym typeface="Dumondi Condensed"/>
              </a:rPr>
              <a:t>GOBIERNO</a:t>
            </a:r>
          </a:p>
          <a:p>
            <a:pPr algn="just">
              <a:lnSpc>
                <a:spcPts val="2600"/>
              </a:lnSpc>
              <a:spcBef>
                <a:spcPct val="0"/>
              </a:spcBef>
            </a:pPr>
            <a:r>
              <a:rPr lang="en-US" sz="2000">
                <a:solidFill>
                  <a:srgbClr val="FBFEFE"/>
                </a:solidFill>
                <a:latin typeface="Dumondi Condensed"/>
                <a:ea typeface="Dumondi Condensed"/>
                <a:cs typeface="Dumondi Condensed"/>
                <a:sym typeface="Dumondi Condensed"/>
              </a:rPr>
              <a:t>Dentro de los ámbitos gubernamentales permite mejorar la eficiencia general sobre todo en términos de productividad, costo e innovación.</a:t>
            </a:r>
          </a:p>
        </p:txBody>
      </p:sp>
      <p:sp>
        <p:nvSpPr>
          <p:cNvPr name="TextBox 18" id="18"/>
          <p:cNvSpPr txBox="true"/>
          <p:nvPr/>
        </p:nvSpPr>
        <p:spPr>
          <a:xfrm rot="0">
            <a:off x="12960189" y="7019250"/>
            <a:ext cx="3926847" cy="1936750"/>
          </a:xfrm>
          <a:prstGeom prst="rect">
            <a:avLst/>
          </a:prstGeom>
        </p:spPr>
        <p:txBody>
          <a:bodyPr anchor="t" rtlCol="false" tIns="0" lIns="0" bIns="0" rIns="0">
            <a:spAutoFit/>
          </a:bodyPr>
          <a:lstStyle/>
          <a:p>
            <a:pPr algn="just">
              <a:lnSpc>
                <a:spcPts val="2600"/>
              </a:lnSpc>
              <a:spcBef>
                <a:spcPct val="0"/>
              </a:spcBef>
            </a:pPr>
            <a:r>
              <a:rPr lang="en-US" sz="2000">
                <a:solidFill>
                  <a:srgbClr val="FBFEFE"/>
                </a:solidFill>
                <a:latin typeface="Dumondi Condensed"/>
                <a:ea typeface="Dumondi Condensed"/>
                <a:cs typeface="Dumondi Condensed"/>
                <a:sym typeface="Dumondi Condensed"/>
              </a:rPr>
              <a:t>CIBERSEGURIDAD E INTELIGENCIA</a:t>
            </a:r>
          </a:p>
          <a:p>
            <a:pPr algn="just">
              <a:lnSpc>
                <a:spcPts val="2600"/>
              </a:lnSpc>
              <a:spcBef>
                <a:spcPct val="0"/>
              </a:spcBef>
            </a:pPr>
            <a:r>
              <a:rPr lang="en-US" sz="2000">
                <a:solidFill>
                  <a:srgbClr val="FBFEFE"/>
                </a:solidFill>
                <a:latin typeface="Dumondi Condensed"/>
                <a:ea typeface="Dumondi Condensed"/>
                <a:cs typeface="Dumondi Condensed"/>
                <a:sym typeface="Dumondi Condensed"/>
              </a:rPr>
              <a:t>El uso de Big Data puede exponer a mayor riesgo de ataques. Pero los mismos almacenes de datos sirven para contrarrestar los delitos en línea, no solo a través del poder de análisis, sino también por su posibilidad de aprendizaje automático. </a:t>
            </a:r>
          </a:p>
        </p:txBody>
      </p:sp>
      <p:sp>
        <p:nvSpPr>
          <p:cNvPr name="TextBox 19" id="19"/>
          <p:cNvSpPr txBox="true"/>
          <p:nvPr/>
        </p:nvSpPr>
        <p:spPr>
          <a:xfrm rot="0">
            <a:off x="8909912" y="7343100"/>
            <a:ext cx="3347978" cy="1612900"/>
          </a:xfrm>
          <a:prstGeom prst="rect">
            <a:avLst/>
          </a:prstGeom>
        </p:spPr>
        <p:txBody>
          <a:bodyPr anchor="t" rtlCol="false" tIns="0" lIns="0" bIns="0" rIns="0">
            <a:spAutoFit/>
          </a:bodyPr>
          <a:lstStyle/>
          <a:p>
            <a:pPr algn="just">
              <a:lnSpc>
                <a:spcPts val="2600"/>
              </a:lnSpc>
              <a:spcBef>
                <a:spcPct val="0"/>
              </a:spcBef>
            </a:pPr>
            <a:r>
              <a:rPr lang="en-US" sz="2000">
                <a:solidFill>
                  <a:srgbClr val="FBFEFE"/>
                </a:solidFill>
                <a:latin typeface="Dumondi Condensed"/>
                <a:ea typeface="Dumondi Condensed"/>
                <a:cs typeface="Dumondi Condensed"/>
                <a:sym typeface="Dumondi Condensed"/>
              </a:rPr>
              <a:t>TRÁFICO Y TRANSPORTE</a:t>
            </a:r>
          </a:p>
          <a:p>
            <a:pPr algn="just">
              <a:lnSpc>
                <a:spcPts val="2600"/>
              </a:lnSpc>
              <a:spcBef>
                <a:spcPct val="0"/>
              </a:spcBef>
            </a:pPr>
            <a:r>
              <a:rPr lang="en-US" sz="2000">
                <a:solidFill>
                  <a:srgbClr val="FBFEFE"/>
                </a:solidFill>
                <a:latin typeface="Dumondi Condensed"/>
                <a:ea typeface="Dumondi Condensed"/>
                <a:cs typeface="Dumondi Condensed"/>
                <a:sym typeface="Dumondi Condensed"/>
              </a:rPr>
              <a:t>A partir de los dispositivos GPS, los sensores de carreteras o las cámaras, entre otros, proporcionan información de tráfico en tiempo real. </a:t>
            </a:r>
          </a:p>
        </p:txBody>
      </p:sp>
      <p:sp>
        <p:nvSpPr>
          <p:cNvPr name="TextBox 20" id="20"/>
          <p:cNvSpPr txBox="true"/>
          <p:nvPr/>
        </p:nvSpPr>
        <p:spPr>
          <a:xfrm rot="0">
            <a:off x="1556923" y="7019250"/>
            <a:ext cx="2661546" cy="1936750"/>
          </a:xfrm>
          <a:prstGeom prst="rect">
            <a:avLst/>
          </a:prstGeom>
        </p:spPr>
        <p:txBody>
          <a:bodyPr anchor="t" rtlCol="false" tIns="0" lIns="0" bIns="0" rIns="0">
            <a:spAutoFit/>
          </a:bodyPr>
          <a:lstStyle/>
          <a:p>
            <a:pPr algn="just">
              <a:lnSpc>
                <a:spcPts val="2600"/>
              </a:lnSpc>
              <a:spcBef>
                <a:spcPct val="0"/>
              </a:spcBef>
            </a:pPr>
            <a:r>
              <a:rPr lang="en-US" sz="2000">
                <a:solidFill>
                  <a:srgbClr val="FBFEFE"/>
                </a:solidFill>
                <a:latin typeface="Dumondi Condensed"/>
                <a:ea typeface="Dumondi Condensed"/>
                <a:cs typeface="Dumondi Condensed"/>
                <a:sym typeface="Dumondi Condensed"/>
              </a:rPr>
              <a:t>METEOROLOGÍA</a:t>
            </a:r>
          </a:p>
          <a:p>
            <a:pPr algn="just">
              <a:lnSpc>
                <a:spcPts val="2600"/>
              </a:lnSpc>
              <a:spcBef>
                <a:spcPct val="0"/>
              </a:spcBef>
            </a:pPr>
            <a:r>
              <a:rPr lang="en-US" sz="2000">
                <a:solidFill>
                  <a:srgbClr val="FBFEFE"/>
                </a:solidFill>
                <a:latin typeface="Dumondi Condensed"/>
                <a:ea typeface="Dumondi Condensed"/>
                <a:cs typeface="Dumondi Condensed"/>
                <a:sym typeface="Dumondi Condensed"/>
              </a:rPr>
              <a:t>Los satélites y sensores meteorológicos de todo el mundo recopilan grandes cantidades de datos para rastrear las condiciones ambientales</a:t>
            </a:r>
          </a:p>
        </p:txBody>
      </p:sp>
      <p:sp>
        <p:nvSpPr>
          <p:cNvPr name="TextBox 21" id="21"/>
          <p:cNvSpPr txBox="true"/>
          <p:nvPr/>
        </p:nvSpPr>
        <p:spPr>
          <a:xfrm rot="0">
            <a:off x="4963443" y="3621678"/>
            <a:ext cx="3539017" cy="1612900"/>
          </a:xfrm>
          <a:prstGeom prst="rect">
            <a:avLst/>
          </a:prstGeom>
        </p:spPr>
        <p:txBody>
          <a:bodyPr anchor="t" rtlCol="false" tIns="0" lIns="0" bIns="0" rIns="0">
            <a:spAutoFit/>
          </a:bodyPr>
          <a:lstStyle/>
          <a:p>
            <a:pPr algn="just">
              <a:lnSpc>
                <a:spcPts val="2600"/>
              </a:lnSpc>
            </a:pPr>
            <a:r>
              <a:rPr lang="en-US" sz="2000">
                <a:solidFill>
                  <a:srgbClr val="FBFEFE"/>
                </a:solidFill>
                <a:latin typeface="Dumondi Condensed"/>
                <a:ea typeface="Dumondi Condensed"/>
                <a:cs typeface="Dumondi Condensed"/>
                <a:sym typeface="Dumondi Condensed"/>
              </a:rPr>
              <a:t>GOBIERNO</a:t>
            </a:r>
          </a:p>
          <a:p>
            <a:pPr algn="just">
              <a:lnSpc>
                <a:spcPts val="2600"/>
              </a:lnSpc>
              <a:spcBef>
                <a:spcPct val="0"/>
              </a:spcBef>
            </a:pPr>
            <a:r>
              <a:rPr lang="en-US" sz="2000">
                <a:solidFill>
                  <a:srgbClr val="FBFEFE"/>
                </a:solidFill>
                <a:latin typeface="Dumondi Condensed"/>
                <a:ea typeface="Dumondi Condensed"/>
                <a:cs typeface="Dumondi Condensed"/>
                <a:sym typeface="Dumondi Condensed"/>
              </a:rPr>
              <a:t>pueden servir a los gobiernos para conocer mejor a la ciudadanía, anticipar sus solicitudes y organizar los recursos públicos de una manera más eficiente.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DAGzpMMSl9w</dc:identifier>
  <dcterms:modified xsi:type="dcterms:W3CDTF">2011-08-01T06:04:30Z</dcterms:modified>
  <cp:revision>1</cp:revision>
  <dc:title>BigDataYSuEcosistema</dc:title>
</cp:coreProperties>
</file>